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sldIdLst>
    <p:sldId id="257" r:id="rId3"/>
    <p:sldId id="277" r:id="rId4"/>
    <p:sldId id="258" r:id="rId5"/>
    <p:sldId id="278" r:id="rId6"/>
    <p:sldId id="280" r:id="rId7"/>
    <p:sldId id="290" r:id="rId8"/>
    <p:sldId id="291" r:id="rId9"/>
    <p:sldId id="281" r:id="rId10"/>
    <p:sldId id="345" r:id="rId11"/>
    <p:sldId id="283" r:id="rId12"/>
    <p:sldId id="288" r:id="rId13"/>
    <p:sldId id="259" r:id="rId14"/>
    <p:sldId id="260" r:id="rId15"/>
    <p:sldId id="293" r:id="rId16"/>
    <p:sldId id="294" r:id="rId17"/>
    <p:sldId id="295" r:id="rId18"/>
    <p:sldId id="296" r:id="rId19"/>
    <p:sldId id="297" r:id="rId20"/>
    <p:sldId id="298" r:id="rId21"/>
    <p:sldId id="303" r:id="rId22"/>
    <p:sldId id="304" r:id="rId23"/>
    <p:sldId id="302" r:id="rId24"/>
    <p:sldId id="306" r:id="rId25"/>
    <p:sldId id="307" r:id="rId26"/>
    <p:sldId id="309" r:id="rId27"/>
    <p:sldId id="310" r:id="rId28"/>
    <p:sldId id="311" r:id="rId29"/>
    <p:sldId id="308" r:id="rId30"/>
    <p:sldId id="312" r:id="rId31"/>
    <p:sldId id="313" r:id="rId32"/>
    <p:sldId id="315" r:id="rId33"/>
    <p:sldId id="316" r:id="rId34"/>
    <p:sldId id="317" r:id="rId35"/>
    <p:sldId id="318" r:id="rId36"/>
    <p:sldId id="319" r:id="rId37"/>
    <p:sldId id="314" r:id="rId38"/>
    <p:sldId id="320" r:id="rId39"/>
    <p:sldId id="321" r:id="rId40"/>
    <p:sldId id="323" r:id="rId41"/>
    <p:sldId id="324" r:id="rId42"/>
    <p:sldId id="326" r:id="rId43"/>
    <p:sldId id="327" r:id="rId44"/>
    <p:sldId id="328" r:id="rId45"/>
    <p:sldId id="329" r:id="rId46"/>
    <p:sldId id="330" r:id="rId47"/>
    <p:sldId id="331" r:id="rId48"/>
    <p:sldId id="325" r:id="rId49"/>
    <p:sldId id="322" r:id="rId50"/>
    <p:sldId id="332" r:id="rId51"/>
    <p:sldId id="333" r:id="rId52"/>
    <p:sldId id="334" r:id="rId53"/>
    <p:sldId id="335" r:id="rId54"/>
    <p:sldId id="339" r:id="rId55"/>
    <p:sldId id="336" r:id="rId56"/>
    <p:sldId id="341" r:id="rId57"/>
    <p:sldId id="261" r:id="rId58"/>
    <p:sldId id="262" r:id="rId59"/>
    <p:sldId id="264" r:id="rId60"/>
    <p:sldId id="266" r:id="rId61"/>
    <p:sldId id="292" r:id="rId62"/>
    <p:sldId id="269" r:id="rId63"/>
    <p:sldId id="346" r:id="rId64"/>
    <p:sldId id="27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208E-12A7-4DAA-A602-2844011033F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60473-1AA2-45E0-9EBC-663D83F2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E2EF0-4796-474B-905A-4F1E0B31729C}" type="slidenum">
              <a:rPr lang="en-US" altLang="fa-IR">
                <a:solidFill>
                  <a:prstClr val="black"/>
                </a:solidFill>
              </a:rPr>
              <a:pPr/>
              <a:t>9</a:t>
            </a:fld>
            <a:endParaRPr lang="en-US" altLang="fa-IR">
              <a:solidFill>
                <a:prstClr val="black"/>
              </a:solidFill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a-IR"/>
              <a:t>Multiple hyperintense lesions on T2- weighted sequences are the characteristic MR appearance of multiple sclerosis. The majority are small although, lesions can occasionally measure several centimeters in diameter.</a:t>
            </a:r>
          </a:p>
          <a:p>
            <a:endParaRPr lang="de-CH" altLang="fa-IR"/>
          </a:p>
        </p:txBody>
      </p:sp>
    </p:spTree>
    <p:extLst>
      <p:ext uri="{BB962C8B-B14F-4D97-AF65-F5344CB8AC3E}">
        <p14:creationId xmlns:p14="http://schemas.microsoft.com/office/powerpoint/2010/main" val="166274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60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3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1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6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9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4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7600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19050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7600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40386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3E54-9597-4856-B9A3-F88A0284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304800"/>
            <a:ext cx="10668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A447-0253-4CEB-A772-BA70D6A0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0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BDE4E3C-29D2-4E74-91E9-E382B04AF59E}" type="slidenum">
              <a:rPr lang="de-DE" altLang="fa-IR"/>
              <a:pPr/>
              <a:t>‹#›</a:t>
            </a:fld>
            <a:endParaRPr lang="de-DE" altLang="fa-IR"/>
          </a:p>
        </p:txBody>
      </p:sp>
    </p:spTree>
    <p:extLst>
      <p:ext uri="{BB962C8B-B14F-4D97-AF65-F5344CB8AC3E}">
        <p14:creationId xmlns:p14="http://schemas.microsoft.com/office/powerpoint/2010/main" val="387704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3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D412-059A-4984-A3C8-BC4F3178890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7752-8B0A-4B7C-8D7F-9D0A5ACEA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2F08C9A-6EB3-4CF2-9290-630EA9F268C8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F53D3DD-84F6-42F2-BB3C-B3CADD3A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Urinary tract dysfunction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in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Multiple Sclerosis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400" b="1" dirty="0" smtClean="0"/>
              <a:t>Mahnaz </a:t>
            </a:r>
            <a:r>
              <a:rPr lang="en-US" sz="2400" b="1" dirty="0" err="1" smtClean="0"/>
              <a:t>Talebi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b="1" dirty="0" smtClean="0"/>
              <a:t>Professor of Neurology</a:t>
            </a:r>
          </a:p>
          <a:p>
            <a:pPr marL="0" indent="0" algn="ctr">
              <a:buNone/>
            </a:pPr>
            <a:r>
              <a:rPr lang="en-US" sz="2400" b="1" dirty="0" smtClean="0"/>
              <a:t>Tabriz university of medical sciences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588" y="3575415"/>
            <a:ext cx="2504476" cy="26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Prodromal 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91" y="1690688"/>
            <a:ext cx="10739907" cy="49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3238500" cy="1325563"/>
          </a:xfrm>
        </p:spPr>
        <p:txBody>
          <a:bodyPr/>
          <a:lstStyle/>
          <a:p>
            <a:r>
              <a:rPr lang="en-US" b="1" dirty="0" smtClean="0"/>
              <a:t>Signs and symptoms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222" y="254000"/>
            <a:ext cx="5597678" cy="63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Neurogenic bladder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Neurogenic bladder dysfunction is common in </a:t>
            </a:r>
            <a:r>
              <a:rPr lang="en-US" dirty="0" smtClean="0"/>
              <a:t>patients with MS </a:t>
            </a:r>
            <a:r>
              <a:rPr lang="en-US" dirty="0"/>
              <a:t>and is </a:t>
            </a:r>
            <a:r>
              <a:rPr lang="en-US" dirty="0" smtClean="0"/>
              <a:t>associated with </a:t>
            </a:r>
            <a:r>
              <a:rPr lang="en-US" dirty="0" err="1"/>
              <a:t>pontine</a:t>
            </a:r>
            <a:r>
              <a:rPr lang="en-US" dirty="0"/>
              <a:t> and spinal cord lesions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Urinary symptoms are broadly </a:t>
            </a:r>
            <a:r>
              <a:rPr lang="en-US" dirty="0" smtClean="0"/>
              <a:t>categorized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failure to store (urinary frequency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failure to empty (urinary retention</a:t>
            </a:r>
            <a:r>
              <a:rPr lang="en-US" dirty="0" smtClean="0"/>
              <a:t>),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a combination </a:t>
            </a:r>
            <a:r>
              <a:rPr lang="en-US" dirty="0"/>
              <a:t>of both.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752" y="2704563"/>
            <a:ext cx="3148592" cy="32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contrast to other neurologic disorders affecting the spinal</a:t>
            </a:r>
          </a:p>
          <a:p>
            <a:pPr marL="0" indent="0">
              <a:buNone/>
            </a:pPr>
            <a:r>
              <a:rPr lang="en-US" dirty="0"/>
              <a:t>cord, such as </a:t>
            </a:r>
            <a:r>
              <a:rPr lang="en-US" dirty="0" err="1"/>
              <a:t>spina</a:t>
            </a:r>
            <a:r>
              <a:rPr lang="en-US" dirty="0"/>
              <a:t> bifida, upper urinary tract disorders in MS are rare, </a:t>
            </a:r>
            <a:r>
              <a:rPr lang="en-US" dirty="0" smtClean="0"/>
              <a:t>possibly </a:t>
            </a:r>
            <a:r>
              <a:rPr lang="en-US" dirty="0"/>
              <a:t>because of the slowly progressive nature of the disease.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Urinary tract </a:t>
            </a:r>
            <a:r>
              <a:rPr lang="en-US" sz="3600" b="1" dirty="0" smtClean="0">
                <a:solidFill>
                  <a:srgbClr val="FF0000"/>
                </a:solidFill>
              </a:rPr>
              <a:t>dysfunction in MS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Urinary tract dysfunction is quite common </a:t>
            </a:r>
            <a:r>
              <a:rPr lang="en-US" dirty="0" smtClean="0"/>
              <a:t>during the </a:t>
            </a:r>
            <a:r>
              <a:rPr lang="en-US" dirty="0"/>
              <a:t>course </a:t>
            </a:r>
            <a:r>
              <a:rPr lang="en-US" dirty="0" smtClean="0"/>
              <a:t>of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multiple sclerosis (MS), not </a:t>
            </a:r>
            <a:r>
              <a:rPr lang="en-US" dirty="0" smtClean="0"/>
              <a:t>only representing </a:t>
            </a:r>
            <a:r>
              <a:rPr lang="en-US" dirty="0"/>
              <a:t>a </a:t>
            </a:r>
            <a:r>
              <a:rPr lang="en-US" dirty="0" smtClean="0"/>
              <a:t>considerable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psychosocial </a:t>
            </a:r>
            <a:r>
              <a:rPr lang="en-US" dirty="0" smtClean="0">
                <a:solidFill>
                  <a:srgbClr val="FF0000"/>
                </a:solidFill>
              </a:rPr>
              <a:t>burden</a:t>
            </a:r>
            <a:r>
              <a:rPr lang="en-US" dirty="0" smtClean="0"/>
              <a:t>, but </a:t>
            </a:r>
            <a:r>
              <a:rPr lang="en-US" dirty="0"/>
              <a:t>also often </a:t>
            </a:r>
            <a:r>
              <a:rPr lang="en-US" dirty="0">
                <a:solidFill>
                  <a:srgbClr val="FF0000"/>
                </a:solidFill>
              </a:rPr>
              <a:t>requiring care,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hospitalization</a:t>
            </a:r>
            <a:r>
              <a:rPr lang="en-US" dirty="0"/>
              <a:t> </a:t>
            </a:r>
            <a:r>
              <a:rPr lang="en-US" dirty="0" smtClean="0"/>
              <a:t>and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posing a </a:t>
            </a:r>
            <a:r>
              <a:rPr lang="en-US" dirty="0">
                <a:solidFill>
                  <a:srgbClr val="FF0000"/>
                </a:solidFill>
              </a:rPr>
              <a:t>great challenge for the treatment </a:t>
            </a:r>
            <a:r>
              <a:rPr lang="en-US" dirty="0"/>
              <a:t>team.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161" y="20239"/>
            <a:ext cx="238983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Detrusor and sphincter disorders in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multiple 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Detrusor and sphincter disorders are all but </a:t>
            </a:r>
            <a:r>
              <a:rPr lang="en-US" dirty="0" smtClean="0"/>
              <a:t>inevitable in </a:t>
            </a:r>
            <a:r>
              <a:rPr lang="en-US" dirty="0"/>
              <a:t>the evolution of MS. The fluctuations </a:t>
            </a:r>
            <a:r>
              <a:rPr lang="en-US" dirty="0" smtClean="0"/>
              <a:t>in their </a:t>
            </a:r>
            <a:r>
              <a:rPr lang="en-US" dirty="0"/>
              <a:t>prevalence (reports range from 32% to 96.8</a:t>
            </a:r>
            <a:r>
              <a:rPr lang="en-US" dirty="0" smtClean="0"/>
              <a:t>%) reflect </a:t>
            </a:r>
            <a:r>
              <a:rPr lang="en-US" dirty="0"/>
              <a:t>difference in time of </a:t>
            </a:r>
            <a:r>
              <a:rPr lang="en-US" dirty="0" smtClean="0"/>
              <a:t>examination</a:t>
            </a:r>
          </a:p>
          <a:p>
            <a:r>
              <a:rPr lang="en-US" dirty="0"/>
              <a:t>Appearing on </a:t>
            </a:r>
            <a:r>
              <a:rPr lang="en-US" dirty="0">
                <a:solidFill>
                  <a:srgbClr val="FF0000"/>
                </a:solidFill>
              </a:rPr>
              <a:t>average </a:t>
            </a:r>
            <a:r>
              <a:rPr lang="en-US" dirty="0" smtClean="0">
                <a:solidFill>
                  <a:srgbClr val="FF0000"/>
                </a:solidFill>
              </a:rPr>
              <a:t>6 years </a:t>
            </a:r>
            <a:r>
              <a:rPr lang="en-US" dirty="0"/>
              <a:t>after the onset of the disease </a:t>
            </a:r>
            <a:r>
              <a:rPr lang="en-US" dirty="0" smtClean="0"/>
              <a:t> detrusor </a:t>
            </a:r>
            <a:r>
              <a:rPr lang="en-US" dirty="0"/>
              <a:t>and </a:t>
            </a:r>
            <a:r>
              <a:rPr lang="en-US" dirty="0" smtClean="0"/>
              <a:t>sphincter disorders </a:t>
            </a:r>
            <a:r>
              <a:rPr lang="en-US" dirty="0"/>
              <a:t>may affect </a:t>
            </a:r>
            <a:r>
              <a:rPr lang="en-US" dirty="0">
                <a:solidFill>
                  <a:srgbClr val="FF0000"/>
                </a:solidFill>
              </a:rPr>
              <a:t>one patient out of 10 </a:t>
            </a:r>
            <a:r>
              <a:rPr lang="en-US" dirty="0"/>
              <a:t>at </a:t>
            </a:r>
            <a:r>
              <a:rPr lang="en-US" dirty="0" smtClean="0"/>
              <a:t>the time </a:t>
            </a:r>
            <a:r>
              <a:rPr lang="en-US" dirty="0"/>
              <a:t>of initial clinical manifestation of 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4001294"/>
            <a:ext cx="3021936" cy="28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Clinical presentation and influencing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861"/>
            <a:ext cx="10515600" cy="41421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 The </a:t>
            </a:r>
            <a:r>
              <a:rPr lang="en-US" dirty="0"/>
              <a:t>predominance of </a:t>
            </a:r>
            <a:r>
              <a:rPr lang="en-US" dirty="0">
                <a:solidFill>
                  <a:srgbClr val="FF0000"/>
                </a:solidFill>
              </a:rPr>
              <a:t>overactive bladder </a:t>
            </a:r>
            <a:r>
              <a:rPr lang="en-US" dirty="0" smtClean="0">
                <a:solidFill>
                  <a:srgbClr val="FF0000"/>
                </a:solidFill>
              </a:rPr>
              <a:t>syndrome </a:t>
            </a:r>
            <a:r>
              <a:rPr lang="en-US" dirty="0" smtClean="0"/>
              <a:t>characterized </a:t>
            </a:r>
            <a:r>
              <a:rPr lang="en-US" dirty="0"/>
              <a:t>by urgency, urinary </a:t>
            </a:r>
            <a:r>
              <a:rPr lang="en-US" dirty="0" smtClean="0"/>
              <a:t>frequency and/or </a:t>
            </a:r>
            <a:r>
              <a:rPr lang="en-US" dirty="0"/>
              <a:t>urge incontinence (</a:t>
            </a:r>
            <a:r>
              <a:rPr lang="en-US" dirty="0" err="1"/>
              <a:t>irritative</a:t>
            </a:r>
            <a:r>
              <a:rPr lang="en-US" dirty="0"/>
              <a:t> symptoms), </a:t>
            </a:r>
            <a:r>
              <a:rPr lang="en-US" dirty="0" smtClean="0"/>
              <a:t>is constantly </a:t>
            </a:r>
            <a:r>
              <a:rPr lang="en-US" dirty="0"/>
              <a:t>reported with a prevalence of </a:t>
            </a:r>
            <a:r>
              <a:rPr lang="en-US" dirty="0" smtClean="0"/>
              <a:t>37- 99</a:t>
            </a:r>
            <a:r>
              <a:rPr lang="en-US" dirty="0"/>
              <a:t>% of</a:t>
            </a:r>
          </a:p>
          <a:p>
            <a:pPr marL="0" indent="0">
              <a:buNone/>
            </a:pPr>
            <a:r>
              <a:rPr lang="en-US" dirty="0"/>
              <a:t>patients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002" y="193037"/>
            <a:ext cx="2386445" cy="16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2- Obstructive </a:t>
            </a:r>
            <a:r>
              <a:rPr lang="en-US" dirty="0">
                <a:solidFill>
                  <a:srgbClr val="FF0000"/>
                </a:solidFill>
              </a:rPr>
              <a:t>symptoms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 smtClean="0"/>
              <a:t>also </a:t>
            </a:r>
            <a:r>
              <a:rPr lang="en-US" dirty="0"/>
              <a:t>frequently reported, affecting between </a:t>
            </a:r>
            <a:r>
              <a:rPr lang="en-US" dirty="0" smtClean="0"/>
              <a:t>34% and </a:t>
            </a:r>
            <a:r>
              <a:rPr lang="en-US" dirty="0"/>
              <a:t>79% of patients and in 25% of cases </a:t>
            </a:r>
            <a:r>
              <a:rPr lang="en-US" dirty="0" smtClean="0"/>
              <a:t>resulting in </a:t>
            </a:r>
            <a:r>
              <a:rPr lang="en-US" dirty="0"/>
              <a:t>chronic urinary retention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Irritative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obstructive symptoms often </a:t>
            </a:r>
            <a:r>
              <a:rPr lang="en-US" dirty="0">
                <a:solidFill>
                  <a:srgbClr val="FF0000"/>
                </a:solidFill>
              </a:rPr>
              <a:t>coexist</a:t>
            </a:r>
            <a:r>
              <a:rPr lang="en-US" dirty="0"/>
              <a:t>, </a:t>
            </a:r>
            <a:r>
              <a:rPr lang="en-US" dirty="0" smtClean="0"/>
              <a:t>and may </a:t>
            </a:r>
            <a:r>
              <a:rPr lang="en-US" dirty="0"/>
              <a:t>jointly affect up to 59% of men and 51% </a:t>
            </a:r>
            <a:r>
              <a:rPr lang="en-US" dirty="0" smtClean="0"/>
              <a:t>of women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clinical presentation of </a:t>
            </a:r>
            <a:r>
              <a:rPr lang="en-US" dirty="0" err="1"/>
              <a:t>vesicourethral</a:t>
            </a:r>
            <a:r>
              <a:rPr lang="en-US" dirty="0"/>
              <a:t> dysfunction (VUD) is variable over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44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appearance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new symptoms</a:t>
            </a:r>
            <a:r>
              <a:rPr lang="en-US" dirty="0"/>
              <a:t>, mainly of the </a:t>
            </a:r>
            <a:r>
              <a:rPr lang="en-US" dirty="0" err="1" smtClean="0"/>
              <a:t>irritative</a:t>
            </a:r>
            <a:r>
              <a:rPr lang="en-US" dirty="0"/>
              <a:t> </a:t>
            </a:r>
            <a:r>
              <a:rPr lang="en-US" dirty="0" smtClean="0"/>
              <a:t>type</a:t>
            </a:r>
            <a:r>
              <a:rPr lang="en-US" dirty="0"/>
              <a:t>, may affect up to one </a:t>
            </a:r>
            <a:r>
              <a:rPr lang="en-US" dirty="0">
                <a:solidFill>
                  <a:schemeClr val="accent1"/>
                </a:solidFill>
              </a:rPr>
              <a:t>third of patients </a:t>
            </a:r>
            <a:r>
              <a:rPr lang="en-US" dirty="0" smtClean="0"/>
              <a:t>over a </a:t>
            </a:r>
            <a:r>
              <a:rPr lang="en-US" dirty="0"/>
              <a:t>period of 42 months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Overall</a:t>
            </a:r>
            <a:r>
              <a:rPr lang="en-US" dirty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clinical presentation </a:t>
            </a:r>
            <a:r>
              <a:rPr lang="en-US" dirty="0"/>
              <a:t>of VUD offers </a:t>
            </a:r>
            <a:r>
              <a:rPr lang="en-US" dirty="0">
                <a:solidFill>
                  <a:schemeClr val="accent1"/>
                </a:solidFill>
              </a:rPr>
              <a:t>little information on </a:t>
            </a:r>
            <a:r>
              <a:rPr lang="en-US" dirty="0" smtClean="0"/>
              <a:t>the type </a:t>
            </a:r>
            <a:r>
              <a:rPr lang="en-US" dirty="0"/>
              <a:t>and severity of the detrusor-sphincter </a:t>
            </a:r>
            <a:r>
              <a:rPr lang="en-US" dirty="0" smtClean="0"/>
              <a:t>disorders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little correlation between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clinical </a:t>
            </a:r>
            <a:r>
              <a:rPr lang="en-US" dirty="0">
                <a:solidFill>
                  <a:schemeClr val="accent1"/>
                </a:solidFill>
              </a:rPr>
              <a:t>and urodynamic symptomatology </a:t>
            </a:r>
            <a:r>
              <a:rPr lang="en-US" dirty="0" smtClean="0"/>
              <a:t>and while </a:t>
            </a:r>
            <a:r>
              <a:rPr lang="en-US" dirty="0"/>
              <a:t>a combination of </a:t>
            </a:r>
            <a:r>
              <a:rPr lang="en-US" dirty="0" err="1"/>
              <a:t>irritative</a:t>
            </a:r>
            <a:r>
              <a:rPr lang="en-US" dirty="0"/>
              <a:t> symptoms </a:t>
            </a:r>
            <a:r>
              <a:rPr lang="en-US" dirty="0" smtClean="0"/>
              <a:t>and detrusor </a:t>
            </a:r>
            <a:r>
              <a:rPr lang="en-US" dirty="0" err="1"/>
              <a:t>overactivity</a:t>
            </a:r>
            <a:r>
              <a:rPr lang="en-US" dirty="0"/>
              <a:t> is sometimes reported 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Two factors likely to influence the clinical </a:t>
            </a:r>
            <a:r>
              <a:rPr lang="en-US" b="1" dirty="0" smtClean="0">
                <a:solidFill>
                  <a:srgbClr val="FF0000"/>
                </a:solidFill>
              </a:rPr>
              <a:t>presentation of </a:t>
            </a:r>
            <a:r>
              <a:rPr lang="en-US" b="1" dirty="0">
                <a:solidFill>
                  <a:srgbClr val="FF0000"/>
                </a:solidFill>
              </a:rPr>
              <a:t>VUD in </a:t>
            </a:r>
            <a:r>
              <a:rPr lang="en-US" b="1" dirty="0" smtClean="0">
                <a:solidFill>
                  <a:srgbClr val="FF0000"/>
                </a:solidFill>
              </a:rPr>
              <a:t>MS </a:t>
            </a:r>
            <a:r>
              <a:rPr lang="en-US" b="1" dirty="0">
                <a:solidFill>
                  <a:srgbClr val="FF0000"/>
                </a:solidFill>
              </a:rPr>
              <a:t>have an established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the MS </a:t>
            </a:r>
            <a:r>
              <a:rPr lang="en-US" u="sng" dirty="0" smtClean="0"/>
              <a:t>duration: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u="sng" dirty="0"/>
              <a:t>the severity of the </a:t>
            </a:r>
            <a:r>
              <a:rPr lang="en-US" u="sng" dirty="0" smtClean="0"/>
              <a:t>neurological deficiencies </a:t>
            </a:r>
            <a:r>
              <a:rPr lang="en-US" u="sng" dirty="0"/>
              <a:t>and </a:t>
            </a:r>
            <a:r>
              <a:rPr lang="en-US" u="sng" dirty="0" smtClean="0"/>
              <a:t>disabilities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The prevalence of </a:t>
            </a:r>
            <a:r>
              <a:rPr lang="en-US" dirty="0" err="1">
                <a:solidFill>
                  <a:schemeClr val="accent1"/>
                </a:solidFill>
              </a:rPr>
              <a:t>irritative</a:t>
            </a:r>
            <a:r>
              <a:rPr lang="en-US" dirty="0"/>
              <a:t> </a:t>
            </a:r>
            <a:r>
              <a:rPr lang="en-US" dirty="0" smtClean="0"/>
              <a:t>symptoms is </a:t>
            </a:r>
            <a:r>
              <a:rPr lang="en-US" dirty="0"/>
              <a:t>also correlated with the severity of </a:t>
            </a:r>
            <a:r>
              <a:rPr lang="en-US" dirty="0" smtClean="0"/>
              <a:t>pyramidal damage (EDSS), but , the </a:t>
            </a:r>
            <a:r>
              <a:rPr lang="en-US" dirty="0"/>
              <a:t>correlation between urinary </a:t>
            </a:r>
            <a:r>
              <a:rPr lang="en-US" dirty="0" smtClean="0">
                <a:solidFill>
                  <a:schemeClr val="accent1"/>
                </a:solidFill>
              </a:rPr>
              <a:t>retention </a:t>
            </a:r>
            <a:r>
              <a:rPr lang="en-US" dirty="0" smtClean="0"/>
              <a:t>and </a:t>
            </a:r>
            <a:r>
              <a:rPr lang="en-US" dirty="0"/>
              <a:t>neurological status is still controversial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Multiple 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Immune mediated disease of the CNS</a:t>
            </a:r>
          </a:p>
          <a:p>
            <a:r>
              <a:rPr lang="en-US" dirty="0"/>
              <a:t>affects an estimated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2,800,000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people in the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/>
              <a:t>leading cause of </a:t>
            </a:r>
            <a:r>
              <a:rPr lang="en-US" dirty="0" smtClean="0"/>
              <a:t>non-traumatic </a:t>
            </a:r>
            <a:r>
              <a:rPr lang="en-US" dirty="0"/>
              <a:t>neurological disability in young adult</a:t>
            </a:r>
          </a:p>
          <a:p>
            <a:r>
              <a:rPr lang="en-US" dirty="0"/>
              <a:t>mean age of onset, </a:t>
            </a:r>
            <a:r>
              <a:rPr lang="en-US" dirty="0">
                <a:solidFill>
                  <a:srgbClr val="FF0000"/>
                </a:solidFill>
              </a:rPr>
              <a:t>20-30 years</a:t>
            </a:r>
          </a:p>
          <a:p>
            <a:r>
              <a:rPr lang="en-US" dirty="0">
                <a:solidFill>
                  <a:srgbClr val="FF0000"/>
                </a:solidFill>
              </a:rPr>
              <a:t>F:M</a:t>
            </a:r>
            <a:r>
              <a:rPr lang="en-US" dirty="0"/>
              <a:t>,3:1</a:t>
            </a:r>
          </a:p>
          <a:p>
            <a:r>
              <a:rPr lang="en-US" dirty="0"/>
              <a:t>can lead to physical disability, cognitive impairment, and decreased quality of life</a:t>
            </a:r>
          </a:p>
          <a:p>
            <a:r>
              <a:rPr lang="en-US" dirty="0"/>
              <a:t>reduces life expectancy by 7 to 14 years</a:t>
            </a:r>
          </a:p>
        </p:txBody>
      </p:sp>
    </p:spTree>
    <p:extLst>
      <p:ext uri="{BB962C8B-B14F-4D97-AF65-F5344CB8AC3E}">
        <p14:creationId xmlns:p14="http://schemas.microsoft.com/office/powerpoint/2010/main" val="2936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link between </a:t>
            </a:r>
            <a:r>
              <a:rPr lang="en-US" dirty="0">
                <a:solidFill>
                  <a:srgbClr val="FF0000"/>
                </a:solidFill>
              </a:rPr>
              <a:t>MRI</a:t>
            </a:r>
            <a:r>
              <a:rPr lang="en-US" dirty="0"/>
              <a:t> data and </a:t>
            </a:r>
            <a:r>
              <a:rPr lang="en-US" dirty="0" smtClean="0"/>
              <a:t>clinical symptoms </a:t>
            </a:r>
            <a:r>
              <a:rPr lang="en-US" dirty="0"/>
              <a:t>of VUD has </a:t>
            </a:r>
            <a:r>
              <a:rPr lang="en-US" dirty="0">
                <a:solidFill>
                  <a:schemeClr val="accent1"/>
                </a:solidFill>
              </a:rPr>
              <a:t>not been established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Age: </a:t>
            </a:r>
            <a:r>
              <a:rPr lang="en-US" dirty="0"/>
              <a:t>has no </a:t>
            </a:r>
            <a:r>
              <a:rPr lang="en-US" dirty="0" smtClean="0"/>
              <a:t>direct influence.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gender</a:t>
            </a:r>
            <a:r>
              <a:rPr lang="en-US" dirty="0" smtClean="0"/>
              <a:t>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women </a:t>
            </a:r>
            <a:r>
              <a:rPr lang="en-US" dirty="0"/>
              <a:t>may be predisposed to </a:t>
            </a:r>
            <a:r>
              <a:rPr lang="en-US" dirty="0" smtClean="0"/>
              <a:t>urinary incontinence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 err="1"/>
              <a:t>irritative</a:t>
            </a:r>
            <a:r>
              <a:rPr lang="en-US" dirty="0"/>
              <a:t> symptoms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men </a:t>
            </a:r>
            <a:r>
              <a:rPr lang="en-US" dirty="0"/>
              <a:t>to the obstructive symptoms</a:t>
            </a:r>
          </a:p>
        </p:txBody>
      </p:sp>
    </p:spTree>
    <p:extLst>
      <p:ext uri="{BB962C8B-B14F-4D97-AF65-F5344CB8AC3E}">
        <p14:creationId xmlns:p14="http://schemas.microsoft.com/office/powerpoint/2010/main" val="362724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Urodynamic presentation and influencing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poor specificity </a:t>
            </a:r>
            <a:r>
              <a:rPr lang="en-US" dirty="0"/>
              <a:t>of the clinical symptoms in MS</a:t>
            </a:r>
          </a:p>
          <a:p>
            <a:pPr marL="0" indent="0">
              <a:buNone/>
            </a:pPr>
            <a:r>
              <a:rPr lang="en-US" dirty="0"/>
              <a:t>VUD and the identification of specific </a:t>
            </a:r>
            <a:r>
              <a:rPr lang="en-US" dirty="0" err="1" smtClean="0"/>
              <a:t>cystometric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5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The most frequent </a:t>
            </a:r>
            <a:r>
              <a:rPr lang="en-US" sz="3200" b="1" dirty="0" err="1">
                <a:solidFill>
                  <a:srgbClr val="FF0000"/>
                </a:solidFill>
              </a:rPr>
              <a:t>cystomanometric</a:t>
            </a:r>
            <a:r>
              <a:rPr lang="en-US" sz="3200" b="1" dirty="0">
                <a:solidFill>
                  <a:srgbClr val="FF0000"/>
                </a:solidFill>
              </a:rPr>
              <a:t> picture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smtClean="0"/>
              <a:t>most frequent </a:t>
            </a:r>
            <a:r>
              <a:rPr lang="en-US" dirty="0" err="1"/>
              <a:t>cystomanometric</a:t>
            </a:r>
            <a:r>
              <a:rPr lang="en-US" dirty="0"/>
              <a:t> </a:t>
            </a:r>
            <a:r>
              <a:rPr lang="en-US" dirty="0" smtClean="0"/>
              <a:t>picture is </a:t>
            </a:r>
            <a:r>
              <a:rPr lang="en-US" dirty="0">
                <a:solidFill>
                  <a:srgbClr val="FF0000"/>
                </a:solidFill>
              </a:rPr>
              <a:t>detrusor </a:t>
            </a:r>
            <a:r>
              <a:rPr lang="en-US" dirty="0" err="1" smtClean="0">
                <a:solidFill>
                  <a:srgbClr val="FF0000"/>
                </a:solidFill>
              </a:rPr>
              <a:t>overactivity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(65%)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detrusor underactivity </a:t>
            </a:r>
            <a:r>
              <a:rPr lang="en-US" dirty="0" smtClean="0"/>
              <a:t>(25%)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</a:t>
            </a:r>
            <a:r>
              <a:rPr lang="en-US" dirty="0"/>
              <a:t>bladder compliance (</a:t>
            </a:r>
            <a:r>
              <a:rPr lang="en-US" dirty="0" smtClean="0"/>
              <a:t>21%).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Detrusor- sphincter </a:t>
            </a:r>
            <a:r>
              <a:rPr lang="en-US" dirty="0" err="1"/>
              <a:t>dyssynergia</a:t>
            </a:r>
            <a:r>
              <a:rPr lang="en-US" dirty="0"/>
              <a:t> (DSD) is </a:t>
            </a:r>
            <a:r>
              <a:rPr lang="en-US" dirty="0" smtClean="0"/>
              <a:t>diversely </a:t>
            </a:r>
            <a:r>
              <a:rPr lang="en-US" dirty="0"/>
              <a:t>estimated with a prevalence </a:t>
            </a:r>
            <a:r>
              <a:rPr lang="en-US" dirty="0" smtClean="0"/>
              <a:t>of 5- 83</a:t>
            </a:r>
            <a:r>
              <a:rPr lang="en-US" dirty="0"/>
              <a:t>% and a mean of 35%, </a:t>
            </a:r>
          </a:p>
        </p:txBody>
      </p:sp>
    </p:spTree>
    <p:extLst>
      <p:ext uri="{BB962C8B-B14F-4D97-AF65-F5344CB8AC3E}">
        <p14:creationId xmlns:p14="http://schemas.microsoft.com/office/powerpoint/2010/main" val="68130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Urodynamic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Cystometrogram</a:t>
            </a:r>
            <a:r>
              <a:rPr lang="en-US" dirty="0"/>
              <a:t> can </a:t>
            </a:r>
            <a:r>
              <a:rPr lang="en-US" dirty="0" smtClean="0"/>
              <a:t>be considered </a:t>
            </a:r>
            <a:r>
              <a:rPr lang="en-US" dirty="0">
                <a:solidFill>
                  <a:srgbClr val="FF0000"/>
                </a:solidFill>
              </a:rPr>
              <a:t>normal</a:t>
            </a:r>
            <a:r>
              <a:rPr lang="en-US" dirty="0"/>
              <a:t> in </a:t>
            </a:r>
            <a:r>
              <a:rPr lang="en-US" dirty="0" smtClean="0"/>
              <a:t>1-34</a:t>
            </a:r>
            <a:r>
              <a:rPr lang="en-US" dirty="0"/>
              <a:t>% of symptomatic </a:t>
            </a:r>
            <a:r>
              <a:rPr lang="en-US" dirty="0" smtClean="0"/>
              <a:t>patients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combination of the </a:t>
            </a:r>
            <a:r>
              <a:rPr lang="en-US" dirty="0" smtClean="0">
                <a:solidFill>
                  <a:srgbClr val="FF0000"/>
                </a:solidFill>
              </a:rPr>
              <a:t>urodynamic patterns </a:t>
            </a:r>
            <a:r>
              <a:rPr lang="en-US" dirty="0"/>
              <a:t>is frequent and </a:t>
            </a:r>
            <a:r>
              <a:rPr lang="en-US" dirty="0">
                <a:solidFill>
                  <a:schemeClr val="accent1"/>
                </a:solidFill>
              </a:rPr>
              <a:t>detrusor </a:t>
            </a:r>
            <a:r>
              <a:rPr lang="en-US" dirty="0" err="1">
                <a:solidFill>
                  <a:schemeClr val="accent1"/>
                </a:solidFill>
              </a:rPr>
              <a:t>overactivity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can be combined with DSD i</a:t>
            </a:r>
            <a:r>
              <a:rPr lang="en-US" dirty="0" smtClean="0"/>
              <a:t>n 43-80% 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7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Cystometrogram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may change </a:t>
            </a:r>
            <a:r>
              <a:rPr lang="en-US" dirty="0" smtClean="0">
                <a:solidFill>
                  <a:srgbClr val="FF0000"/>
                </a:solidFill>
              </a:rPr>
              <a:t>over time </a:t>
            </a:r>
            <a:r>
              <a:rPr lang="en-US" dirty="0"/>
              <a:t>independently of any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micturitional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neurological clinical </a:t>
            </a:r>
            <a:r>
              <a:rPr lang="en-US" dirty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57627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Urodynamic presentation and influencing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There </a:t>
            </a:r>
            <a:r>
              <a:rPr lang="en-US" dirty="0"/>
              <a:t>is not </a:t>
            </a:r>
            <a:r>
              <a:rPr lang="en-US" dirty="0" smtClean="0"/>
              <a:t>sufficient argument </a:t>
            </a:r>
            <a:r>
              <a:rPr lang="en-US" dirty="0"/>
              <a:t>to </a:t>
            </a:r>
            <a:r>
              <a:rPr lang="en-US" dirty="0" smtClean="0"/>
              <a:t>direct </a:t>
            </a:r>
            <a:r>
              <a:rPr lang="en-US" dirty="0"/>
              <a:t>influence of age </a:t>
            </a:r>
            <a:r>
              <a:rPr lang="en-US" dirty="0" smtClean="0"/>
              <a:t>on the </a:t>
            </a:r>
            <a:r>
              <a:rPr lang="en-US" dirty="0"/>
              <a:t>urodynamic presentation of VUD in MS.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Gender</a:t>
            </a:r>
            <a:r>
              <a:rPr lang="en-US" dirty="0" smtClean="0"/>
              <a:t>: significant </a:t>
            </a:r>
            <a:r>
              <a:rPr lang="en-US" dirty="0"/>
              <a:t>increase in </a:t>
            </a:r>
            <a:r>
              <a:rPr lang="en-US" dirty="0" smtClean="0"/>
              <a:t>the maximum </a:t>
            </a:r>
            <a:r>
              <a:rPr lang="en-US" dirty="0"/>
              <a:t>amplitude of the uninhibited </a:t>
            </a:r>
            <a:r>
              <a:rPr lang="en-US" dirty="0" smtClean="0"/>
              <a:t>detrusor contractions</a:t>
            </a:r>
            <a:r>
              <a:rPr lang="en-US" dirty="0"/>
              <a:t>, of the detrusor leak point pressure</a:t>
            </a:r>
          </a:p>
          <a:p>
            <a:pPr marL="0" indent="0">
              <a:buNone/>
            </a:pPr>
            <a:r>
              <a:rPr lang="en-US" dirty="0"/>
              <a:t>(lowest detrusor pressure at which urine </a:t>
            </a:r>
            <a:r>
              <a:rPr lang="en-US" dirty="0" smtClean="0"/>
              <a:t>leakage occurs </a:t>
            </a:r>
            <a:r>
              <a:rPr lang="en-US" dirty="0"/>
              <a:t>in the absence of either a detrusor </a:t>
            </a:r>
            <a:r>
              <a:rPr lang="en-US" dirty="0" smtClean="0"/>
              <a:t>contraction or </a:t>
            </a:r>
            <a:r>
              <a:rPr lang="en-US" dirty="0"/>
              <a:t>increased abdominal pressure) and of </a:t>
            </a:r>
            <a:r>
              <a:rPr lang="en-US" dirty="0" smtClean="0"/>
              <a:t>the maximum </a:t>
            </a:r>
            <a:r>
              <a:rPr lang="en-US" dirty="0"/>
              <a:t>detrusor pressure </a:t>
            </a:r>
            <a:r>
              <a:rPr lang="en-US" dirty="0">
                <a:solidFill>
                  <a:schemeClr val="accent1"/>
                </a:solidFill>
              </a:rPr>
              <a:t>in men </a:t>
            </a:r>
            <a:r>
              <a:rPr lang="en-US" dirty="0"/>
              <a:t>as compared </a:t>
            </a:r>
            <a:r>
              <a:rPr lang="en-US" dirty="0" smtClean="0"/>
              <a:t>to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7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Urodynamic presentation and influencing factors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Duration of the MS </a:t>
            </a:r>
            <a:r>
              <a:rPr lang="en-US" dirty="0" smtClean="0"/>
              <a:t>: influences the urodynamic </a:t>
            </a:r>
            <a:r>
              <a:rPr lang="en-US" dirty="0"/>
              <a:t>presentation of VUD only for </a:t>
            </a:r>
            <a:r>
              <a:rPr lang="en-US" dirty="0" smtClean="0">
                <a:solidFill>
                  <a:schemeClr val="accent1"/>
                </a:solidFill>
              </a:rPr>
              <a:t>DSD.</a:t>
            </a:r>
            <a:r>
              <a:rPr lang="en-US" dirty="0" smtClean="0"/>
              <a:t> </a:t>
            </a:r>
            <a:r>
              <a:rPr lang="en-US" dirty="0"/>
              <a:t>Thus, DSD is present in 13% of </a:t>
            </a:r>
            <a:r>
              <a:rPr lang="en-US" dirty="0" smtClean="0"/>
              <a:t>patients after </a:t>
            </a:r>
            <a:r>
              <a:rPr lang="en-US" dirty="0"/>
              <a:t>48 </a:t>
            </a:r>
            <a:r>
              <a:rPr lang="en-US" dirty="0" smtClean="0"/>
              <a:t>months, </a:t>
            </a:r>
            <a:r>
              <a:rPr lang="en-US" dirty="0"/>
              <a:t>and in 48% after 109 months </a:t>
            </a:r>
            <a:r>
              <a:rPr lang="en-US" dirty="0" smtClean="0"/>
              <a:t>of MS </a:t>
            </a:r>
            <a:r>
              <a:rPr lang="en-US" dirty="0"/>
              <a:t>duration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25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Disease type: </a:t>
            </a:r>
            <a:r>
              <a:rPr lang="en-US" dirty="0" smtClean="0"/>
              <a:t>There </a:t>
            </a:r>
            <a:r>
              <a:rPr lang="en-US" dirty="0"/>
              <a:t>is no specific </a:t>
            </a:r>
            <a:r>
              <a:rPr lang="en-US" dirty="0" smtClean="0"/>
              <a:t>urodynamic presentation </a:t>
            </a:r>
            <a:r>
              <a:rPr lang="en-US" dirty="0"/>
              <a:t>linked to </a:t>
            </a:r>
            <a:r>
              <a:rPr lang="en-US" dirty="0" smtClean="0"/>
              <a:t>remittent or progressive form</a:t>
            </a:r>
          </a:p>
          <a:p>
            <a:r>
              <a:rPr lang="en-US" dirty="0">
                <a:solidFill>
                  <a:srgbClr val="FF0000"/>
                </a:solidFill>
              </a:rPr>
              <a:t>MS activity </a:t>
            </a:r>
            <a:r>
              <a:rPr lang="en-US" dirty="0" smtClean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between the MS activity (estimated by the </a:t>
            </a:r>
            <a:r>
              <a:rPr lang="en-US" dirty="0">
                <a:solidFill>
                  <a:schemeClr val="accent1"/>
                </a:solidFill>
              </a:rPr>
              <a:t>basic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protein level</a:t>
            </a:r>
            <a:r>
              <a:rPr lang="en-US" dirty="0"/>
              <a:t> in the CSF) and the presence of DSD</a:t>
            </a:r>
          </a:p>
          <a:p>
            <a:pPr marL="0" indent="0">
              <a:buNone/>
            </a:pPr>
            <a:r>
              <a:rPr lang="en-US" dirty="0"/>
              <a:t>and/or of detrusor </a:t>
            </a:r>
            <a:r>
              <a:rPr lang="en-US" dirty="0" err="1" smtClean="0"/>
              <a:t>overactivity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has been reported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20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Neurological states: </a:t>
            </a:r>
            <a:r>
              <a:rPr lang="en-US" dirty="0" smtClean="0"/>
              <a:t>Correlations </a:t>
            </a:r>
            <a:r>
              <a:rPr lang="en-US" dirty="0"/>
              <a:t>between the neurological and </a:t>
            </a:r>
            <a:r>
              <a:rPr lang="en-US" dirty="0" err="1" smtClean="0"/>
              <a:t>cystomanometric</a:t>
            </a:r>
            <a:r>
              <a:rPr lang="en-US" dirty="0"/>
              <a:t> </a:t>
            </a:r>
            <a:r>
              <a:rPr lang="en-US" dirty="0" smtClean="0"/>
              <a:t>states </a:t>
            </a:r>
            <a:r>
              <a:rPr lang="en-US" dirty="0">
                <a:solidFill>
                  <a:schemeClr val="accent1"/>
                </a:solidFill>
              </a:rPr>
              <a:t>have been reported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correlation </a:t>
            </a:r>
            <a:r>
              <a:rPr lang="en-US" dirty="0"/>
              <a:t>between </a:t>
            </a:r>
            <a:r>
              <a:rPr lang="en-US" dirty="0">
                <a:solidFill>
                  <a:schemeClr val="accent1"/>
                </a:solidFill>
              </a:rPr>
              <a:t>detrusor </a:t>
            </a:r>
            <a:r>
              <a:rPr lang="en-US" dirty="0" err="1" smtClean="0">
                <a:solidFill>
                  <a:schemeClr val="accent1"/>
                </a:solidFill>
              </a:rPr>
              <a:t>overactivity</a:t>
            </a:r>
            <a:r>
              <a:rPr lang="en-US" dirty="0" smtClean="0">
                <a:solidFill>
                  <a:schemeClr val="accent1"/>
                </a:solidFill>
              </a:rPr>
              <a:t> and DSD </a:t>
            </a:r>
            <a:r>
              <a:rPr lang="en-US" dirty="0"/>
              <a:t>and the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severity of </a:t>
            </a:r>
            <a:r>
              <a:rPr lang="en-US" dirty="0" smtClean="0">
                <a:solidFill>
                  <a:schemeClr val="accent1"/>
                </a:solidFill>
              </a:rPr>
              <a:t>motor </a:t>
            </a:r>
            <a:r>
              <a:rPr lang="en-US" dirty="0">
                <a:solidFill>
                  <a:schemeClr val="accent1"/>
                </a:solidFill>
              </a:rPr>
              <a:t>deficiencies (</a:t>
            </a:r>
            <a:r>
              <a:rPr lang="en-US" dirty="0" smtClean="0">
                <a:solidFill>
                  <a:schemeClr val="accent1"/>
                </a:solidFill>
              </a:rPr>
              <a:t>EDSS) </a:t>
            </a:r>
            <a:r>
              <a:rPr lang="en-US" dirty="0" smtClean="0"/>
              <a:t> appear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46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existence </a:t>
            </a:r>
            <a:r>
              <a:rPr lang="en-US" dirty="0">
                <a:solidFill>
                  <a:srgbClr val="FF0000"/>
                </a:solidFill>
              </a:rPr>
              <a:t>of a </a:t>
            </a:r>
            <a:r>
              <a:rPr lang="en-US" dirty="0" smtClean="0">
                <a:solidFill>
                  <a:srgbClr val="FF0000"/>
                </a:solidFill>
              </a:rPr>
              <a:t>correlation between </a:t>
            </a:r>
            <a:r>
              <a:rPr lang="en-US" dirty="0">
                <a:solidFill>
                  <a:srgbClr val="FF0000"/>
                </a:solidFill>
              </a:rPr>
              <a:t>certain </a:t>
            </a:r>
            <a:r>
              <a:rPr lang="en-US" dirty="0" err="1">
                <a:solidFill>
                  <a:srgbClr val="FF0000"/>
                </a:solidFill>
              </a:rPr>
              <a:t>lesional</a:t>
            </a:r>
            <a:r>
              <a:rPr lang="en-US" dirty="0">
                <a:solidFill>
                  <a:srgbClr val="FF0000"/>
                </a:solidFill>
              </a:rPr>
              <a:t> sites and the </a:t>
            </a:r>
            <a:r>
              <a:rPr lang="en-US" dirty="0" err="1" smtClean="0">
                <a:solidFill>
                  <a:srgbClr val="FF0000"/>
                </a:solidFill>
              </a:rPr>
              <a:t>cystomanometric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data : </a:t>
            </a:r>
            <a:r>
              <a:rPr lang="en-US" dirty="0" smtClean="0"/>
              <a:t>controversial , </a:t>
            </a:r>
          </a:p>
          <a:p>
            <a:pPr marL="0" indent="0">
              <a:buNone/>
            </a:pPr>
            <a:r>
              <a:rPr lang="en-US" dirty="0" smtClean="0"/>
              <a:t>But the </a:t>
            </a:r>
            <a:r>
              <a:rPr lang="en-US" dirty="0"/>
              <a:t>presence of encephalic or </a:t>
            </a:r>
            <a:r>
              <a:rPr lang="en-US" dirty="0" err="1"/>
              <a:t>suprasacral</a:t>
            </a:r>
            <a:r>
              <a:rPr lang="en-US" dirty="0"/>
              <a:t> lesions</a:t>
            </a:r>
          </a:p>
          <a:p>
            <a:pPr marL="0" indent="0">
              <a:buNone/>
            </a:pPr>
            <a:r>
              <a:rPr lang="en-US" dirty="0"/>
              <a:t>and lesions on the brain stem may be a predisposing</a:t>
            </a:r>
          </a:p>
          <a:p>
            <a:pPr marL="0" indent="0">
              <a:buNone/>
            </a:pPr>
            <a:r>
              <a:rPr lang="en-US" dirty="0"/>
              <a:t>factor for DSD and detrusor </a:t>
            </a:r>
            <a:r>
              <a:rPr lang="en-US" dirty="0" err="1" smtClean="0"/>
              <a:t>undercontractility</a:t>
            </a:r>
            <a:r>
              <a:rPr lang="en-US" dirty="0"/>
              <a:t> </a:t>
            </a:r>
            <a:r>
              <a:rPr lang="en-US" dirty="0" smtClean="0"/>
              <a:t>respectively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0969" y="1928656"/>
            <a:ext cx="438950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397" y="1928655"/>
            <a:ext cx="629776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News Gothic MT"/>
            </a:endParaRPr>
          </a:p>
          <a:p>
            <a:r>
              <a:rPr lang="en-US" sz="3200" b="1" dirty="0">
                <a:latin typeface="News Gothic MT"/>
              </a:rPr>
              <a:t>Multiple </a:t>
            </a:r>
            <a:r>
              <a:rPr lang="en-US" sz="3200" b="1" dirty="0" smtClean="0">
                <a:latin typeface="News Gothic MT"/>
              </a:rPr>
              <a:t>Sclerosis</a:t>
            </a:r>
          </a:p>
          <a:p>
            <a:endParaRPr lang="en-US" sz="3200" dirty="0">
              <a:latin typeface="News Gothic MT"/>
            </a:endParaRPr>
          </a:p>
          <a:p>
            <a:r>
              <a:rPr lang="en-US" sz="2400" dirty="0">
                <a:latin typeface="News Gothic MT"/>
              </a:rPr>
              <a:t>inflammation with </a:t>
            </a:r>
            <a:r>
              <a:rPr lang="en-US" sz="2400" dirty="0" smtClean="0">
                <a:latin typeface="News Gothic MT"/>
              </a:rPr>
              <a:t>demyelination</a:t>
            </a:r>
          </a:p>
          <a:p>
            <a:endParaRPr lang="en-US" sz="2400" dirty="0">
              <a:latin typeface="News Gothic MT"/>
            </a:endParaRPr>
          </a:p>
          <a:p>
            <a:r>
              <a:rPr lang="en-US" sz="2400" dirty="0" err="1" smtClean="0">
                <a:latin typeface="News Gothic MT"/>
              </a:rPr>
              <a:t>Astroglial</a:t>
            </a:r>
            <a:r>
              <a:rPr lang="en-US" sz="2400" dirty="0" smtClean="0">
                <a:latin typeface="News Gothic MT"/>
              </a:rPr>
              <a:t> proliferation </a:t>
            </a:r>
            <a:r>
              <a:rPr lang="en-US" sz="2400" dirty="0">
                <a:latin typeface="News Gothic MT"/>
              </a:rPr>
              <a:t>(gliosis) and neurodegeneration </a:t>
            </a:r>
          </a:p>
        </p:txBody>
      </p:sp>
    </p:spTree>
    <p:extLst>
      <p:ext uri="{BB962C8B-B14F-4D97-AF65-F5344CB8AC3E}">
        <p14:creationId xmlns:p14="http://schemas.microsoft.com/office/powerpoint/2010/main" val="1060046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Urinary tract complications </a:t>
            </a:r>
            <a:r>
              <a:rPr lang="en-US" sz="3600" b="1" dirty="0" smtClean="0">
                <a:solidFill>
                  <a:srgbClr val="FF0000"/>
                </a:solidFill>
              </a:rPr>
              <a:t>from neurogenic </a:t>
            </a:r>
            <a:r>
              <a:rPr lang="en-US" sz="3600" b="1" dirty="0">
                <a:solidFill>
                  <a:srgbClr val="FF0000"/>
                </a:solidFill>
              </a:rPr>
              <a:t>bladder in 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literature review indicates that the </a:t>
            </a:r>
            <a:r>
              <a:rPr lang="en-US" dirty="0" smtClean="0"/>
              <a:t>overall prevalence </a:t>
            </a:r>
            <a:r>
              <a:rPr lang="en-US" dirty="0"/>
              <a:t>of urinary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tract </a:t>
            </a:r>
            <a:r>
              <a:rPr lang="en-US" dirty="0"/>
              <a:t>complications in MS </a:t>
            </a:r>
            <a:r>
              <a:rPr lang="en-US" dirty="0" smtClean="0"/>
              <a:t>is between </a:t>
            </a:r>
            <a:r>
              <a:rPr lang="en-US" dirty="0"/>
              <a:t>0% and 40% in series including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patients until </a:t>
            </a:r>
            <a:r>
              <a:rPr lang="en-US" dirty="0"/>
              <a:t>18 years of MS follow-up</a:t>
            </a:r>
          </a:p>
        </p:txBody>
      </p:sp>
    </p:spTree>
    <p:extLst>
      <p:ext uri="{BB962C8B-B14F-4D97-AF65-F5344CB8AC3E}">
        <p14:creationId xmlns:p14="http://schemas.microsoft.com/office/powerpoint/2010/main" val="3799987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Complications of lower urinary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Lower urinary tract </a:t>
            </a:r>
            <a:r>
              <a:rPr lang="en-US" dirty="0" smtClean="0">
                <a:solidFill>
                  <a:srgbClr val="FF0000"/>
                </a:solidFill>
              </a:rPr>
              <a:t>infections: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Lower urinary tract infections are reported in </a:t>
            </a:r>
            <a:r>
              <a:rPr lang="en-US" dirty="0" smtClean="0"/>
              <a:t>30% of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5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clinical </a:t>
            </a:r>
            <a:r>
              <a:rPr lang="en-US" dirty="0">
                <a:solidFill>
                  <a:srgbClr val="FF0000"/>
                </a:solidFill>
              </a:rPr>
              <a:t>study </a:t>
            </a:r>
            <a:r>
              <a:rPr lang="en-US" dirty="0" smtClean="0"/>
              <a:t>about the lower urinary </a:t>
            </a:r>
            <a:r>
              <a:rPr lang="en-US" dirty="0"/>
              <a:t>infection risk factor in </a:t>
            </a:r>
            <a:r>
              <a:rPr lang="en-US" dirty="0" smtClean="0"/>
              <a:t>MS:</a:t>
            </a:r>
          </a:p>
          <a:p>
            <a:r>
              <a:rPr lang="en-US" dirty="0" smtClean="0"/>
              <a:t>influence </a:t>
            </a:r>
            <a:r>
              <a:rPr lang="en-US" dirty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post-void residual </a:t>
            </a:r>
            <a:r>
              <a:rPr lang="en-US" dirty="0">
                <a:solidFill>
                  <a:srgbClr val="FF0000"/>
                </a:solidFill>
              </a:rPr>
              <a:t>volume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180 mL </a:t>
            </a:r>
            <a:r>
              <a:rPr lang="en-US" dirty="0"/>
              <a:t>compared to 119 mL </a:t>
            </a:r>
            <a:r>
              <a:rPr lang="en-US" dirty="0" smtClean="0"/>
              <a:t>on average) </a:t>
            </a:r>
          </a:p>
          <a:p>
            <a:r>
              <a:rPr lang="en-US" dirty="0" smtClean="0"/>
              <a:t>and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female gender </a:t>
            </a:r>
            <a:r>
              <a:rPr lang="en-US" dirty="0"/>
              <a:t>(42% </a:t>
            </a:r>
            <a:r>
              <a:rPr lang="en-US" dirty="0" smtClean="0"/>
              <a:t>of urinary </a:t>
            </a:r>
            <a:r>
              <a:rPr lang="en-US" dirty="0"/>
              <a:t>infection in women compared to 17% </a:t>
            </a:r>
            <a:r>
              <a:rPr lang="en-US" dirty="0" smtClean="0"/>
              <a:t>in 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7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Bladder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Three publications</a:t>
            </a:r>
            <a:r>
              <a:rPr lang="en-US" dirty="0"/>
              <a:t>, including one </a:t>
            </a:r>
            <a:r>
              <a:rPr lang="en-US" dirty="0" smtClean="0"/>
              <a:t>retrospective study</a:t>
            </a:r>
            <a:r>
              <a:rPr lang="en-US" dirty="0"/>
              <a:t>, suggest that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risk of bladder </a:t>
            </a:r>
            <a:r>
              <a:rPr lang="en-US" dirty="0" smtClean="0">
                <a:solidFill>
                  <a:srgbClr val="FF0000"/>
                </a:solidFill>
              </a:rPr>
              <a:t>cancer is </a:t>
            </a:r>
            <a:r>
              <a:rPr lang="en-US" dirty="0">
                <a:solidFill>
                  <a:srgbClr val="FF0000"/>
                </a:solidFill>
              </a:rPr>
              <a:t>greater in MS </a:t>
            </a:r>
            <a:r>
              <a:rPr lang="en-US" dirty="0"/>
              <a:t>than in the general </a:t>
            </a:r>
            <a:r>
              <a:rPr lang="en-US" dirty="0" smtClean="0"/>
              <a:t>population, especially </a:t>
            </a:r>
          </a:p>
          <a:p>
            <a:endParaRPr lang="en-US" dirty="0"/>
          </a:p>
          <a:p>
            <a:r>
              <a:rPr lang="en-US" dirty="0" smtClean="0"/>
              <a:t>1- in </a:t>
            </a:r>
            <a:r>
              <a:rPr lang="en-US" dirty="0"/>
              <a:t>patients under </a:t>
            </a:r>
            <a:r>
              <a:rPr lang="en-US" dirty="0">
                <a:solidFill>
                  <a:schemeClr val="accent1"/>
                </a:solidFill>
              </a:rPr>
              <a:t>chronic </a:t>
            </a:r>
            <a:r>
              <a:rPr lang="en-US" dirty="0" smtClean="0">
                <a:solidFill>
                  <a:schemeClr val="accent1"/>
                </a:solidFill>
              </a:rPr>
              <a:t>catheterization </a:t>
            </a:r>
            <a:r>
              <a:rPr lang="en-US" dirty="0" smtClean="0"/>
              <a:t>(indwelling </a:t>
            </a:r>
            <a:r>
              <a:rPr lang="en-US" dirty="0"/>
              <a:t>catheter or suprapubic catheter) and</a:t>
            </a:r>
          </a:p>
          <a:p>
            <a:r>
              <a:rPr lang="en-US" dirty="0" smtClean="0"/>
              <a:t>2- having </a:t>
            </a:r>
            <a:r>
              <a:rPr lang="en-US" dirty="0"/>
              <a:t>been treated with </a:t>
            </a:r>
            <a:r>
              <a:rPr lang="en-US" dirty="0" err="1">
                <a:solidFill>
                  <a:schemeClr val="accent1"/>
                </a:solidFill>
              </a:rPr>
              <a:t>immunosuppressants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19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addition to two control cases of </a:t>
            </a:r>
            <a:r>
              <a:rPr lang="en-US" dirty="0" err="1"/>
              <a:t>condylomas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two MS patients treated with </a:t>
            </a:r>
            <a:r>
              <a:rPr lang="en-US" dirty="0" err="1"/>
              <a:t>immunosuppressants</a:t>
            </a:r>
            <a:endParaRPr lang="en-US" dirty="0"/>
          </a:p>
          <a:p>
            <a:pPr marL="0" indent="0">
              <a:buNone/>
            </a:pPr>
            <a:r>
              <a:rPr lang="da-DK" dirty="0"/>
              <a:t>for 13 years 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dirty="0" smtClean="0"/>
              <a:t>de </a:t>
            </a:r>
            <a:r>
              <a:rPr lang="da-DK" dirty="0"/>
              <a:t>Ridder et </a:t>
            </a:r>
            <a:r>
              <a:rPr lang="da-DK" dirty="0" smtClean="0"/>
              <a:t>al. </a:t>
            </a:r>
            <a:r>
              <a:rPr lang="en-US" dirty="0" smtClean="0"/>
              <a:t>report </a:t>
            </a:r>
            <a:r>
              <a:rPr lang="en-US" dirty="0"/>
              <a:t>the occurrence of </a:t>
            </a:r>
            <a:r>
              <a:rPr lang="en-US" dirty="0">
                <a:solidFill>
                  <a:srgbClr val="FF0000"/>
                </a:solidFill>
              </a:rPr>
              <a:t>seven vesical cancers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six transitional </a:t>
            </a:r>
            <a:r>
              <a:rPr lang="en-US" dirty="0">
                <a:solidFill>
                  <a:srgbClr val="FF0000"/>
                </a:solidFill>
              </a:rPr>
              <a:t>cell carcinomas and one epidermoid</a:t>
            </a:r>
          </a:p>
          <a:p>
            <a:pPr marL="0" indent="0">
              <a:buNone/>
            </a:pPr>
            <a:r>
              <a:rPr lang="en-US" dirty="0"/>
              <a:t>carcinoma in a population of </a:t>
            </a:r>
            <a:r>
              <a:rPr lang="en-US" u="sng" dirty="0"/>
              <a:t>2351</a:t>
            </a:r>
            <a:r>
              <a:rPr lang="en-US" dirty="0"/>
              <a:t> patients </a:t>
            </a:r>
            <a:r>
              <a:rPr lang="en-US" dirty="0" smtClean="0"/>
              <a:t>assessed over </a:t>
            </a:r>
            <a:r>
              <a:rPr lang="en-US" dirty="0"/>
              <a:t>a period of </a:t>
            </a:r>
            <a:r>
              <a:rPr lang="en-US" u="sng" dirty="0"/>
              <a:t>31 years</a:t>
            </a:r>
          </a:p>
        </p:txBody>
      </p:sp>
    </p:spTree>
    <p:extLst>
      <p:ext uri="{BB962C8B-B14F-4D97-AF65-F5344CB8AC3E}">
        <p14:creationId xmlns:p14="http://schemas.microsoft.com/office/powerpoint/2010/main" val="566666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</a:t>
            </a:r>
            <a:r>
              <a:rPr lang="en-US" dirty="0" smtClean="0"/>
              <a:t>the series of </a:t>
            </a:r>
            <a:r>
              <a:rPr lang="en-US" dirty="0" smtClean="0">
                <a:solidFill>
                  <a:srgbClr val="FF0000"/>
                </a:solidFill>
              </a:rPr>
              <a:t>1271 </a:t>
            </a:r>
            <a:r>
              <a:rPr lang="en-US" dirty="0">
                <a:solidFill>
                  <a:srgbClr val="FF0000"/>
                </a:solidFill>
              </a:rPr>
              <a:t>patients with an indwelling or </a:t>
            </a:r>
            <a:r>
              <a:rPr lang="en-US" dirty="0" smtClean="0">
                <a:solidFill>
                  <a:srgbClr val="FF0000"/>
                </a:solidFill>
              </a:rPr>
              <a:t>suprapubic catheter </a:t>
            </a:r>
          </a:p>
          <a:p>
            <a:r>
              <a:rPr lang="en-US" dirty="0" smtClean="0"/>
              <a:t>In an </a:t>
            </a:r>
            <a:r>
              <a:rPr lang="en-US" dirty="0">
                <a:solidFill>
                  <a:srgbClr val="FF0000"/>
                </a:solidFill>
              </a:rPr>
              <a:t>annual </a:t>
            </a:r>
            <a:r>
              <a:rPr lang="en-US" dirty="0" err="1">
                <a:solidFill>
                  <a:srgbClr val="FF0000"/>
                </a:solidFill>
              </a:rPr>
              <a:t>cystoscopic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Six </a:t>
            </a:r>
            <a:r>
              <a:rPr lang="en-US" dirty="0">
                <a:solidFill>
                  <a:srgbClr val="FF0000"/>
                </a:solidFill>
              </a:rPr>
              <a:t>of the seven </a:t>
            </a:r>
            <a:r>
              <a:rPr lang="en-US" dirty="0" smtClean="0">
                <a:solidFill>
                  <a:srgbClr val="FF0000"/>
                </a:solidFill>
              </a:rPr>
              <a:t>bladder cancers </a:t>
            </a:r>
            <a:r>
              <a:rPr lang="en-US" dirty="0"/>
              <a:t>occurred in patients with an </a:t>
            </a:r>
            <a:r>
              <a:rPr lang="en-US" dirty="0">
                <a:solidFill>
                  <a:srgbClr val="FF0000"/>
                </a:solidFill>
              </a:rPr>
              <a:t>indwelling or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suprapubic catheter for 3.3 years </a:t>
            </a:r>
            <a:r>
              <a:rPr lang="en-US" dirty="0"/>
              <a:t>and the last in a</a:t>
            </a:r>
          </a:p>
          <a:p>
            <a:pPr marL="0" indent="0">
              <a:buNone/>
            </a:pPr>
            <a:r>
              <a:rPr lang="en-US" dirty="0"/>
              <a:t>patient having been under </a:t>
            </a:r>
            <a:r>
              <a:rPr lang="en-US" dirty="0">
                <a:solidFill>
                  <a:srgbClr val="FF0000"/>
                </a:solidFill>
              </a:rPr>
              <a:t>intermittent </a:t>
            </a:r>
            <a:r>
              <a:rPr lang="en-US" dirty="0" smtClean="0">
                <a:solidFill>
                  <a:srgbClr val="FF0000"/>
                </a:solidFill>
              </a:rPr>
              <a:t>self-catheterization </a:t>
            </a:r>
            <a:r>
              <a:rPr lang="en-US" dirty="0" smtClean="0"/>
              <a:t>(ISC</a:t>
            </a:r>
            <a:r>
              <a:rPr lang="en-US" dirty="0"/>
              <a:t>) for 4 years.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first alarm </a:t>
            </a:r>
            <a:r>
              <a:rPr lang="en-US" dirty="0" smtClean="0">
                <a:solidFill>
                  <a:srgbClr val="FF0000"/>
                </a:solidFill>
              </a:rPr>
              <a:t>signal was </a:t>
            </a:r>
            <a:r>
              <a:rPr lang="en-US" dirty="0" err="1">
                <a:solidFill>
                  <a:srgbClr val="FF0000"/>
                </a:solidFill>
              </a:rPr>
              <a:t>haematuria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All seven patients had </a:t>
            </a:r>
            <a:r>
              <a:rPr lang="en-US" dirty="0" smtClean="0"/>
              <a:t>previously</a:t>
            </a:r>
            <a:r>
              <a:rPr lang="en-US" dirty="0"/>
              <a:t> </a:t>
            </a:r>
            <a:r>
              <a:rPr lang="en-US" dirty="0" smtClean="0"/>
              <a:t>been </a:t>
            </a:r>
            <a:r>
              <a:rPr lang="en-US" dirty="0"/>
              <a:t>treated with </a:t>
            </a:r>
            <a:r>
              <a:rPr lang="en-US" dirty="0">
                <a:solidFill>
                  <a:srgbClr val="FF0000"/>
                </a:solidFill>
              </a:rPr>
              <a:t>cyclophosphamide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824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overall </a:t>
            </a:r>
            <a:r>
              <a:rPr lang="en-US" dirty="0" smtClean="0">
                <a:solidFill>
                  <a:srgbClr val="FF0000"/>
                </a:solidFill>
              </a:rPr>
              <a:t>incidence of </a:t>
            </a:r>
            <a:r>
              <a:rPr lang="en-US" dirty="0">
                <a:solidFill>
                  <a:srgbClr val="FF0000"/>
                </a:solidFill>
              </a:rPr>
              <a:t>bladder cancers </a:t>
            </a:r>
            <a:r>
              <a:rPr lang="en-US" dirty="0"/>
              <a:t>in that MS population</a:t>
            </a:r>
          </a:p>
          <a:p>
            <a:pPr marL="0" indent="0">
              <a:buNone/>
            </a:pPr>
            <a:r>
              <a:rPr lang="en-US" dirty="0"/>
              <a:t>was </a:t>
            </a:r>
            <a:r>
              <a:rPr lang="en-US" dirty="0">
                <a:solidFill>
                  <a:srgbClr val="FF0000"/>
                </a:solidFill>
              </a:rPr>
              <a:t>0.29% higher than </a:t>
            </a:r>
            <a:r>
              <a:rPr lang="en-US" dirty="0"/>
              <a:t>in the general </a:t>
            </a:r>
            <a:r>
              <a:rPr lang="en-US" dirty="0" smtClean="0"/>
              <a:t>population</a:t>
            </a:r>
          </a:p>
          <a:p>
            <a:r>
              <a:rPr lang="en-US" dirty="0"/>
              <a:t>The risk of bladder </a:t>
            </a:r>
            <a:r>
              <a:rPr lang="en-US" dirty="0" smtClean="0"/>
              <a:t>cancers appeared </a:t>
            </a:r>
            <a:r>
              <a:rPr lang="en-US" dirty="0">
                <a:solidFill>
                  <a:srgbClr val="FF0000"/>
                </a:solidFill>
              </a:rPr>
              <a:t>higher in patients with indwelling </a:t>
            </a:r>
            <a:r>
              <a:rPr lang="en-US" dirty="0" smtClean="0">
                <a:solidFill>
                  <a:srgbClr val="FF0000"/>
                </a:solidFill>
              </a:rPr>
              <a:t>or suprapubic </a:t>
            </a:r>
            <a:r>
              <a:rPr lang="en-US" dirty="0">
                <a:solidFill>
                  <a:srgbClr val="FF0000"/>
                </a:solidFill>
              </a:rPr>
              <a:t>catheters (</a:t>
            </a:r>
            <a:r>
              <a:rPr lang="en-US" dirty="0"/>
              <a:t>an incidence of 0.7%) and</a:t>
            </a:r>
          </a:p>
          <a:p>
            <a:r>
              <a:rPr lang="en-US" dirty="0"/>
              <a:t>in the ISC patients (an incidence of 0.23%),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err="1">
                <a:solidFill>
                  <a:schemeClr val="accent1"/>
                </a:solidFill>
              </a:rPr>
              <a:t>immunosuppressants</a:t>
            </a:r>
            <a:r>
              <a:rPr lang="en-US" dirty="0"/>
              <a:t> (incidence of 5.7%)</a:t>
            </a:r>
          </a:p>
        </p:txBody>
      </p:sp>
    </p:spTree>
    <p:extLst>
      <p:ext uri="{BB962C8B-B14F-4D97-AF65-F5344CB8AC3E}">
        <p14:creationId xmlns:p14="http://schemas.microsoft.com/office/powerpoint/2010/main" val="1609204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Complications of the upper urinary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Complications of the upper urinary tract are reported</a:t>
            </a:r>
          </a:p>
          <a:p>
            <a:pPr marL="0" indent="0">
              <a:buNone/>
            </a:pPr>
            <a:r>
              <a:rPr lang="en-US" dirty="0"/>
              <a:t>in 12% of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These include, in order of </a:t>
            </a:r>
            <a:r>
              <a:rPr lang="en-US" b="1" dirty="0" smtClean="0">
                <a:solidFill>
                  <a:srgbClr val="FF0000"/>
                </a:solidFill>
              </a:rPr>
              <a:t>frequency: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upper urinary tract </a:t>
            </a:r>
            <a:r>
              <a:rPr lang="en-US" dirty="0" smtClean="0"/>
              <a:t>infections:  </a:t>
            </a:r>
            <a:r>
              <a:rPr lang="en-US" dirty="0"/>
              <a:t>8</a:t>
            </a:r>
            <a:r>
              <a:rPr lang="en-US" dirty="0" smtClean="0"/>
              <a:t>%</a:t>
            </a:r>
            <a:endParaRPr lang="en-US" dirty="0"/>
          </a:p>
          <a:p>
            <a:r>
              <a:rPr lang="en-US" dirty="0"/>
              <a:t>dilatations of the upper urinary tract, </a:t>
            </a:r>
            <a:r>
              <a:rPr lang="en-US" dirty="0" smtClean="0"/>
              <a:t>8</a:t>
            </a:r>
            <a:r>
              <a:rPr lang="en-US" dirty="0"/>
              <a:t>% of patients </a:t>
            </a:r>
            <a:endParaRPr lang="en-US" dirty="0" smtClean="0"/>
          </a:p>
          <a:p>
            <a:r>
              <a:rPr lang="en-US" dirty="0" smtClean="0"/>
              <a:t>vesicoureteral reflux, found </a:t>
            </a:r>
            <a:r>
              <a:rPr lang="en-US" dirty="0"/>
              <a:t>in 5% of patients </a:t>
            </a:r>
            <a:endParaRPr lang="en-US" dirty="0" smtClean="0"/>
          </a:p>
          <a:p>
            <a:r>
              <a:rPr lang="en-US" dirty="0" smtClean="0"/>
              <a:t>urinary </a:t>
            </a:r>
            <a:r>
              <a:rPr lang="en-US" dirty="0" err="1" smtClean="0"/>
              <a:t>lithiasis</a:t>
            </a:r>
            <a:r>
              <a:rPr lang="en-US" dirty="0"/>
              <a:t> </a:t>
            </a:r>
            <a:r>
              <a:rPr lang="en-US" dirty="0" smtClean="0"/>
              <a:t>vary </a:t>
            </a:r>
            <a:r>
              <a:rPr lang="en-US" dirty="0"/>
              <a:t>from 2% to 11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82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increased risk of </a:t>
            </a:r>
            <a:r>
              <a:rPr lang="en-US" dirty="0">
                <a:solidFill>
                  <a:srgbClr val="FF0000"/>
                </a:solidFill>
              </a:rPr>
              <a:t>renal </a:t>
            </a:r>
            <a:r>
              <a:rPr lang="en-US" dirty="0" smtClean="0">
                <a:solidFill>
                  <a:srgbClr val="FF0000"/>
                </a:solidFill>
              </a:rPr>
              <a:t>failure </a:t>
            </a:r>
            <a:r>
              <a:rPr lang="en-US" dirty="0" smtClean="0"/>
              <a:t>in </a:t>
            </a:r>
            <a:r>
              <a:rPr lang="en-US" dirty="0"/>
              <a:t>the MS population as compared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general </a:t>
            </a:r>
            <a:r>
              <a:rPr lang="en-US" dirty="0"/>
              <a:t>English population has been proven</a:t>
            </a:r>
          </a:p>
        </p:txBody>
      </p:sp>
    </p:spTree>
    <p:extLst>
      <p:ext uri="{BB962C8B-B14F-4D97-AF65-F5344CB8AC3E}">
        <p14:creationId xmlns:p14="http://schemas.microsoft.com/office/powerpoint/2010/main" val="404544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Mortality due to urinary tract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Two studies mention </a:t>
            </a:r>
            <a:r>
              <a:rPr lang="en-US" dirty="0" smtClean="0"/>
              <a:t>the rate </a:t>
            </a:r>
            <a:r>
              <a:rPr lang="en-US" dirty="0"/>
              <a:t>of death related to a urological cause, </a:t>
            </a:r>
            <a:r>
              <a:rPr lang="en-US" dirty="0" smtClean="0"/>
              <a:t>one giving </a:t>
            </a:r>
            <a:r>
              <a:rPr lang="en-US" dirty="0"/>
              <a:t>55% of 20 deaths and the other 5% of </a:t>
            </a:r>
            <a:r>
              <a:rPr lang="en-US" dirty="0" smtClean="0"/>
              <a:t>75 Deaths.</a:t>
            </a:r>
          </a:p>
          <a:p>
            <a:endParaRPr lang="en-US" dirty="0" smtClean="0"/>
          </a:p>
          <a:p>
            <a:r>
              <a:rPr lang="en-US" dirty="0"/>
              <a:t>A Dutch epidemiological </a:t>
            </a:r>
            <a:r>
              <a:rPr lang="en-US" dirty="0" smtClean="0"/>
              <a:t>study assessing </a:t>
            </a:r>
            <a:r>
              <a:rPr lang="en-US" dirty="0"/>
              <a:t>the factors influencing the life </a:t>
            </a:r>
            <a:r>
              <a:rPr lang="en-US" dirty="0" smtClean="0"/>
              <a:t>expectancy of </a:t>
            </a:r>
            <a:r>
              <a:rPr lang="en-US" dirty="0"/>
              <a:t>216 MS patients fails to prove any death from </a:t>
            </a:r>
            <a:r>
              <a:rPr lang="en-US" dirty="0" smtClean="0"/>
              <a:t>a urological cause, </a:t>
            </a:r>
            <a:r>
              <a:rPr lang="en-US" dirty="0"/>
              <a:t>but reports a survival rate after </a:t>
            </a:r>
            <a:r>
              <a:rPr lang="en-US" dirty="0" smtClean="0"/>
              <a:t>40 years </a:t>
            </a:r>
            <a:r>
              <a:rPr lang="en-US" dirty="0"/>
              <a:t>of MS </a:t>
            </a:r>
            <a:r>
              <a:rPr lang="en-US" dirty="0" smtClean="0"/>
              <a:t>progression. </a:t>
            </a:r>
            <a:r>
              <a:rPr lang="en-US" dirty="0"/>
              <a:t>This rate is </a:t>
            </a:r>
            <a:r>
              <a:rPr lang="en-US" dirty="0" smtClean="0"/>
              <a:t>significantly lower </a:t>
            </a:r>
            <a:r>
              <a:rPr lang="en-US" dirty="0"/>
              <a:t>in those patients with an onset of </a:t>
            </a:r>
            <a:r>
              <a:rPr lang="en-US" dirty="0" smtClean="0"/>
              <a:t>VUD during </a:t>
            </a:r>
            <a:r>
              <a:rPr lang="en-US" dirty="0"/>
              <a:t>the first 10 years of MS progression (</a:t>
            </a:r>
            <a:r>
              <a:rPr lang="en-US" dirty="0" smtClean="0"/>
              <a:t>6.4% survivors</a:t>
            </a:r>
            <a:r>
              <a:rPr lang="en-US" dirty="0"/>
              <a:t>) compared to those patients where </a:t>
            </a:r>
            <a:r>
              <a:rPr lang="en-US" dirty="0" smtClean="0"/>
              <a:t>VUD occurred </a:t>
            </a:r>
            <a:r>
              <a:rPr lang="en-US" dirty="0"/>
              <a:t>after 10 years (29.2% </a:t>
            </a:r>
            <a:r>
              <a:rPr lang="en-US" dirty="0" smtClean="0"/>
              <a:t>survivors)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360" y="437882"/>
            <a:ext cx="5137732" cy="5777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05" y="592428"/>
            <a:ext cx="5718220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News Gothic MT"/>
            </a:endParaRPr>
          </a:p>
          <a:p>
            <a:pPr marR="110780"/>
            <a:r>
              <a:rPr lang="en-US" sz="3200" b="1" dirty="0">
                <a:latin typeface="News Gothic MT"/>
              </a:rPr>
              <a:t>Environmental and </a:t>
            </a:r>
            <a:endParaRPr lang="en-US" sz="3200" b="1" dirty="0" smtClean="0">
              <a:latin typeface="News Gothic MT"/>
            </a:endParaRPr>
          </a:p>
          <a:p>
            <a:pPr marR="110780"/>
            <a:r>
              <a:rPr lang="en-US" sz="3200" b="1" dirty="0" smtClean="0">
                <a:latin typeface="News Gothic MT"/>
              </a:rPr>
              <a:t>Genetic </a:t>
            </a:r>
            <a:r>
              <a:rPr lang="en-US" sz="3200" b="1" dirty="0">
                <a:latin typeface="News Gothic MT"/>
              </a:rPr>
              <a:t>Risk </a:t>
            </a:r>
            <a:r>
              <a:rPr lang="en-US" sz="3200" b="1" dirty="0" smtClean="0">
                <a:latin typeface="News Gothic MT"/>
              </a:rPr>
              <a:t>Factors</a:t>
            </a:r>
          </a:p>
          <a:p>
            <a:pPr marR="110780"/>
            <a:endParaRPr lang="en-US" sz="3600" dirty="0">
              <a:latin typeface="News Gothic MT"/>
            </a:endParaRPr>
          </a:p>
          <a:p>
            <a:r>
              <a:rPr lang="en-US" sz="2000" dirty="0" smtClean="0">
                <a:latin typeface="News Gothic MT"/>
              </a:rPr>
              <a:t>Smoking</a:t>
            </a:r>
          </a:p>
          <a:p>
            <a:endParaRPr lang="en-US" sz="2000" dirty="0">
              <a:latin typeface="News Gothic MT"/>
            </a:endParaRPr>
          </a:p>
          <a:p>
            <a:r>
              <a:rPr lang="en-US" sz="2000" dirty="0" smtClean="0">
                <a:latin typeface="News Gothic MT"/>
              </a:rPr>
              <a:t>Obesity</a:t>
            </a:r>
          </a:p>
          <a:p>
            <a:endParaRPr lang="en-US" sz="2000" dirty="0">
              <a:latin typeface="News Gothic MT"/>
            </a:endParaRPr>
          </a:p>
          <a:p>
            <a:r>
              <a:rPr lang="en-US" sz="2000" dirty="0">
                <a:latin typeface="News Gothic MT"/>
              </a:rPr>
              <a:t>Low sun </a:t>
            </a:r>
            <a:r>
              <a:rPr lang="en-US" sz="2000" dirty="0" smtClean="0">
                <a:latin typeface="News Gothic MT"/>
              </a:rPr>
              <a:t>exposure</a:t>
            </a:r>
          </a:p>
          <a:p>
            <a:endParaRPr lang="en-US" sz="2000" dirty="0">
              <a:latin typeface="News Gothic MT"/>
            </a:endParaRPr>
          </a:p>
          <a:p>
            <a:r>
              <a:rPr lang="en-US" sz="2400" dirty="0">
                <a:latin typeface="News Gothic MT"/>
              </a:rPr>
              <a:t>Around 20% of the heritability risk is attributable to common genetic variants </a:t>
            </a:r>
            <a:endParaRPr lang="en-US" sz="2400" dirty="0" smtClean="0">
              <a:latin typeface="News Gothic MT"/>
            </a:endParaRPr>
          </a:p>
          <a:p>
            <a:endParaRPr lang="en-US" sz="2400" dirty="0">
              <a:latin typeface="News Gothic MT"/>
            </a:endParaRPr>
          </a:p>
          <a:p>
            <a:r>
              <a:rPr lang="en-US" sz="2400" dirty="0">
                <a:latin typeface="News Gothic MT"/>
              </a:rPr>
              <a:t>HLA DRB15:01 haplotype (odds ratio (OR) of ~3) </a:t>
            </a:r>
          </a:p>
        </p:txBody>
      </p:sp>
    </p:spTree>
    <p:extLst>
      <p:ext uri="{BB962C8B-B14F-4D97-AF65-F5344CB8AC3E}">
        <p14:creationId xmlns:p14="http://schemas.microsoft.com/office/powerpoint/2010/main" val="531353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Risk factors of upper urinary tract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complications in MS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96796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MS duration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Seventeen clinical studies provide useable data </a:t>
            </a:r>
            <a:r>
              <a:rPr lang="en-US" dirty="0" smtClean="0"/>
              <a:t>on the </a:t>
            </a:r>
            <a:r>
              <a:rPr lang="en-US" dirty="0"/>
              <a:t>prevalence of upper urinary tract </a:t>
            </a:r>
            <a:r>
              <a:rPr lang="en-US" dirty="0" smtClean="0"/>
              <a:t>complications in MS</a:t>
            </a:r>
          </a:p>
          <a:p>
            <a:r>
              <a:rPr lang="en-US" dirty="0"/>
              <a:t>Figures </a:t>
            </a:r>
            <a:r>
              <a:rPr lang="en-US" dirty="0" smtClean="0"/>
              <a:t> </a:t>
            </a:r>
            <a:r>
              <a:rPr lang="en-US" dirty="0"/>
              <a:t>illustrates </a:t>
            </a:r>
            <a:r>
              <a:rPr lang="en-US" dirty="0" smtClean="0"/>
              <a:t>an increasing </a:t>
            </a:r>
            <a:r>
              <a:rPr lang="en-US" dirty="0"/>
              <a:t>prevalence of complications with </a:t>
            </a:r>
            <a:r>
              <a:rPr lang="en-US" dirty="0" smtClean="0"/>
              <a:t>passing years.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2962" y="1825625"/>
            <a:ext cx="40800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4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Risk factors of upper urinary tract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complications in MS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Gender:</a:t>
            </a:r>
          </a:p>
          <a:p>
            <a:r>
              <a:rPr lang="en-US" dirty="0">
                <a:solidFill>
                  <a:schemeClr val="accent1"/>
                </a:solidFill>
              </a:rPr>
              <a:t>No direct correlation </a:t>
            </a:r>
            <a:r>
              <a:rPr lang="en-US" dirty="0"/>
              <a:t>between gender and </a:t>
            </a:r>
            <a:r>
              <a:rPr lang="en-US" dirty="0" smtClean="0"/>
              <a:t>upper urinary </a:t>
            </a:r>
            <a:r>
              <a:rPr lang="en-US" dirty="0"/>
              <a:t>tract complications has been found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greater risk of pyelonephritis </a:t>
            </a:r>
            <a:r>
              <a:rPr lang="en-US" dirty="0"/>
              <a:t>has also </a:t>
            </a:r>
            <a:r>
              <a:rPr lang="en-US" dirty="0" smtClean="0"/>
              <a:t>been reported </a:t>
            </a:r>
            <a:r>
              <a:rPr lang="en-US" dirty="0"/>
              <a:t>in </a:t>
            </a:r>
            <a:r>
              <a:rPr lang="en-US" dirty="0">
                <a:solidFill>
                  <a:schemeClr val="accent1"/>
                </a:solidFill>
              </a:rPr>
              <a:t>men</a:t>
            </a:r>
            <a:r>
              <a:rPr lang="en-US" dirty="0"/>
              <a:t> suffering from low urinary infections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85623"/>
            <a:ext cx="5181600" cy="369134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men the greater frequency of </a:t>
            </a:r>
            <a:r>
              <a:rPr lang="en-US" dirty="0" smtClean="0"/>
              <a:t>urodynamic criteria </a:t>
            </a:r>
            <a:r>
              <a:rPr lang="en-US" dirty="0"/>
              <a:t>predisposing towards damage to </a:t>
            </a:r>
            <a:r>
              <a:rPr lang="en-US" dirty="0" smtClean="0"/>
              <a:t>the upper </a:t>
            </a:r>
            <a:r>
              <a:rPr lang="en-US" dirty="0"/>
              <a:t>urinary tract (high detrusor pressure </a:t>
            </a:r>
            <a:r>
              <a:rPr lang="en-US" dirty="0" smtClean="0"/>
              <a:t>and frequent </a:t>
            </a:r>
            <a:r>
              <a:rPr lang="en-US" dirty="0"/>
              <a:t>uninhibited contractions of the </a:t>
            </a:r>
            <a:r>
              <a:rPr lang="en-US" dirty="0" smtClean="0"/>
              <a:t>detrusor) may </a:t>
            </a:r>
            <a:r>
              <a:rPr lang="en-US" dirty="0"/>
              <a:t>constitute an additional risk factor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34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Risk factors of upper urinary tract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complications in 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Age:</a:t>
            </a:r>
          </a:p>
          <a:p>
            <a:r>
              <a:rPr lang="en-US" dirty="0" smtClean="0"/>
              <a:t>Some studies </a:t>
            </a:r>
            <a:r>
              <a:rPr lang="en-US" dirty="0"/>
              <a:t>find that the average age </a:t>
            </a:r>
            <a:r>
              <a:rPr lang="en-US" dirty="0" smtClean="0"/>
              <a:t>is higher </a:t>
            </a:r>
            <a:r>
              <a:rPr lang="en-US" dirty="0"/>
              <a:t>in the population of patients with </a:t>
            </a:r>
            <a:r>
              <a:rPr lang="en-US" dirty="0" smtClean="0"/>
              <a:t>upper complications compared to the population without complications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8951"/>
            <a:ext cx="5181600" cy="425801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Progression of </a:t>
            </a:r>
            <a:r>
              <a:rPr lang="en-US" b="1" dirty="0" smtClean="0">
                <a:solidFill>
                  <a:srgbClr val="FF0000"/>
                </a:solidFill>
              </a:rPr>
              <a:t>MS:</a:t>
            </a:r>
          </a:p>
          <a:p>
            <a:r>
              <a:rPr lang="en-US" dirty="0"/>
              <a:t>No influence of the type of progression of </a:t>
            </a:r>
            <a:r>
              <a:rPr lang="en-US" dirty="0" smtClean="0"/>
              <a:t>MS, remittent </a:t>
            </a:r>
            <a:r>
              <a:rPr lang="en-US" dirty="0"/>
              <a:t>or progressive, on the urinary tract </a:t>
            </a:r>
            <a:r>
              <a:rPr lang="en-US" dirty="0" smtClean="0"/>
              <a:t>prognosis has </a:t>
            </a:r>
            <a:r>
              <a:rPr lang="en-US" dirty="0"/>
              <a:t>been proven</a:t>
            </a:r>
          </a:p>
        </p:txBody>
      </p:sp>
    </p:spTree>
    <p:extLst>
      <p:ext uri="{BB962C8B-B14F-4D97-AF65-F5344CB8AC3E}">
        <p14:creationId xmlns:p14="http://schemas.microsoft.com/office/powerpoint/2010/main" val="2241891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Risk factors of upper urinary tract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complications in 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Pyramidal </a:t>
            </a:r>
            <a:r>
              <a:rPr lang="en-US" b="1" dirty="0" smtClean="0">
                <a:solidFill>
                  <a:srgbClr val="FF0000"/>
                </a:solidFill>
              </a:rPr>
              <a:t>symptoms:</a:t>
            </a:r>
          </a:p>
          <a:p>
            <a:r>
              <a:rPr lang="en-US" dirty="0"/>
              <a:t>A correlation between the severity of </a:t>
            </a:r>
            <a:r>
              <a:rPr lang="en-US" dirty="0" smtClean="0"/>
              <a:t>pyramidal symptoms </a:t>
            </a:r>
            <a:r>
              <a:rPr lang="en-US" dirty="0"/>
              <a:t>and the prevalence of complications </a:t>
            </a:r>
            <a:r>
              <a:rPr lang="en-US" dirty="0" smtClean="0"/>
              <a:t>of the </a:t>
            </a:r>
            <a:r>
              <a:rPr lang="en-US" dirty="0"/>
              <a:t>upper urinary tract has been </a:t>
            </a:r>
            <a:r>
              <a:rPr lang="en-US" dirty="0" smtClean="0"/>
              <a:t>reported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2439"/>
            <a:ext cx="5181600" cy="388452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mean EDSS pyramidal scores of</a:t>
            </a:r>
          </a:p>
          <a:p>
            <a:pPr marL="0" indent="0" algn="just">
              <a:buNone/>
            </a:pPr>
            <a:r>
              <a:rPr lang="en-US" dirty="0"/>
              <a:t>4.1 and 3.1 respectively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dirty="0" smtClean="0"/>
              <a:t>and without </a:t>
            </a:r>
            <a:r>
              <a:rPr lang="en-US" dirty="0"/>
              <a:t>damage to the upper urinary 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13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Risk factors of upper urinary tract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complications in 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Urologic clinical </a:t>
            </a:r>
            <a:r>
              <a:rPr lang="en-US" sz="3300" b="1" dirty="0" smtClean="0">
                <a:solidFill>
                  <a:srgbClr val="FF0000"/>
                </a:solidFill>
              </a:rPr>
              <a:t>symptom:</a:t>
            </a:r>
          </a:p>
          <a:p>
            <a:r>
              <a:rPr lang="en-US" dirty="0"/>
              <a:t>The influence of the urologic clinical </a:t>
            </a:r>
            <a:r>
              <a:rPr lang="en-US" dirty="0" smtClean="0"/>
              <a:t>symptom on </a:t>
            </a:r>
            <a:r>
              <a:rPr lang="en-US" dirty="0"/>
              <a:t>the urinary tract prognosis </a:t>
            </a:r>
            <a:r>
              <a:rPr lang="en-US" dirty="0">
                <a:solidFill>
                  <a:schemeClr val="accent1"/>
                </a:solidFill>
              </a:rPr>
              <a:t>is modest </a:t>
            </a:r>
            <a:r>
              <a:rPr lang="en-US" dirty="0"/>
              <a:t>.</a:t>
            </a:r>
          </a:p>
          <a:p>
            <a:r>
              <a:rPr lang="en-US" dirty="0"/>
              <a:t>In patients presenting a </a:t>
            </a:r>
            <a:r>
              <a:rPr lang="en-US" dirty="0" err="1"/>
              <a:t>postmicturitional</a:t>
            </a:r>
            <a:r>
              <a:rPr lang="en-US" dirty="0"/>
              <a:t> </a:t>
            </a:r>
            <a:r>
              <a:rPr lang="en-US" dirty="0" smtClean="0"/>
              <a:t>residue &gt;30</a:t>
            </a:r>
            <a:r>
              <a:rPr lang="en-US" dirty="0"/>
              <a:t>% of the vesical capacity, only an </a:t>
            </a:r>
            <a:r>
              <a:rPr lang="en-US" dirty="0" smtClean="0"/>
              <a:t>increased frequency </a:t>
            </a:r>
            <a:r>
              <a:rPr lang="en-US" dirty="0"/>
              <a:t>of pyelonephritis has been </a:t>
            </a:r>
            <a:r>
              <a:rPr lang="en-US" dirty="0" smtClean="0"/>
              <a:t>reported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Urodynamically</a:t>
            </a:r>
            <a:r>
              <a:rPr lang="en-US" dirty="0"/>
              <a:t>, correlations have been </a:t>
            </a:r>
            <a:r>
              <a:rPr lang="en-US" dirty="0" smtClean="0"/>
              <a:t>reported between </a:t>
            </a:r>
            <a:r>
              <a:rPr lang="en-US" dirty="0"/>
              <a:t>the prevalence of </a:t>
            </a:r>
            <a:r>
              <a:rPr lang="en-US" dirty="0" smtClean="0"/>
              <a:t>complications of </a:t>
            </a:r>
            <a:r>
              <a:rPr lang="en-US" dirty="0"/>
              <a:t>the upper urinary tract and the high </a:t>
            </a:r>
            <a:r>
              <a:rPr lang="en-US" dirty="0" smtClean="0"/>
              <a:t>amplitude of </a:t>
            </a:r>
            <a:r>
              <a:rPr lang="en-US" dirty="0"/>
              <a:t>uninhibited contractions of the detrusor</a:t>
            </a:r>
          </a:p>
          <a:p>
            <a:r>
              <a:rPr lang="en-US" dirty="0" smtClean="0"/>
              <a:t> </a:t>
            </a:r>
            <a:r>
              <a:rPr lang="en-US" dirty="0"/>
              <a:t>Similarly, </a:t>
            </a:r>
            <a:r>
              <a:rPr lang="en-US" dirty="0">
                <a:solidFill>
                  <a:schemeClr val="accent1"/>
                </a:solidFill>
              </a:rPr>
              <a:t>morphological damage </a:t>
            </a:r>
            <a:r>
              <a:rPr lang="en-US" dirty="0"/>
              <a:t>to </a:t>
            </a:r>
            <a:r>
              <a:rPr lang="en-US" dirty="0" smtClean="0">
                <a:solidFill>
                  <a:schemeClr val="accent1"/>
                </a:solidFill>
              </a:rPr>
              <a:t>the lower </a:t>
            </a:r>
            <a:r>
              <a:rPr lang="en-US" dirty="0">
                <a:solidFill>
                  <a:schemeClr val="accent1"/>
                </a:solidFill>
              </a:rPr>
              <a:t>urinary tract </a:t>
            </a:r>
            <a:r>
              <a:rPr lang="en-US" dirty="0"/>
              <a:t>is positively </a:t>
            </a:r>
            <a:r>
              <a:rPr lang="en-US" dirty="0" smtClean="0"/>
              <a:t>correlated with </a:t>
            </a:r>
            <a:r>
              <a:rPr lang="en-US" dirty="0"/>
              <a:t>high maximum detrusor </a:t>
            </a:r>
            <a:r>
              <a:rPr lang="en-US" dirty="0" smtClean="0"/>
              <a:t>pressures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5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Risk factors of upper urinary tract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complications in 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DSD:</a:t>
            </a:r>
          </a:p>
          <a:p>
            <a:pPr marL="0" indent="0">
              <a:buNone/>
            </a:pPr>
            <a:r>
              <a:rPr lang="en-US" dirty="0"/>
              <a:t>The influence of DSD on the urinary tract </a:t>
            </a:r>
            <a:r>
              <a:rPr lang="en-US" dirty="0" smtClean="0"/>
              <a:t>prognosis in </a:t>
            </a:r>
            <a:r>
              <a:rPr lang="en-US" dirty="0"/>
              <a:t>MS is controversial.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Mode of urinary </a:t>
            </a:r>
            <a:r>
              <a:rPr lang="en-US" b="1" dirty="0" smtClean="0">
                <a:solidFill>
                  <a:srgbClr val="FF0000"/>
                </a:solidFill>
              </a:rPr>
              <a:t>drainage: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An indwelling catheter is a recognized risk </a:t>
            </a:r>
            <a:r>
              <a:rPr lang="en-US" dirty="0" smtClean="0"/>
              <a:t>factor for </a:t>
            </a:r>
            <a:r>
              <a:rPr lang="en-US" dirty="0"/>
              <a:t>deterioration of the upper urinary tract, </a:t>
            </a:r>
            <a:r>
              <a:rPr lang="en-US" dirty="0" smtClean="0"/>
              <a:t>for upper </a:t>
            </a:r>
            <a:r>
              <a:rPr lang="en-US" dirty="0"/>
              <a:t>and lower urinary infection </a:t>
            </a:r>
            <a:r>
              <a:rPr lang="en-US" dirty="0" smtClean="0"/>
              <a:t>, and </a:t>
            </a:r>
            <a:r>
              <a:rPr lang="en-US" dirty="0"/>
              <a:t>for increasing the risk of the </a:t>
            </a:r>
            <a:r>
              <a:rPr lang="en-US" dirty="0" smtClean="0"/>
              <a:t>occurrence of </a:t>
            </a:r>
            <a:r>
              <a:rPr lang="en-US" dirty="0"/>
              <a:t>bladder cancer in MS patients </a:t>
            </a:r>
            <a:r>
              <a:rPr lang="en-US" dirty="0" smtClean="0"/>
              <a:t>under </a:t>
            </a:r>
            <a:r>
              <a:rPr lang="en-US" dirty="0" err="1" smtClean="0"/>
              <a:t>immunosuppressants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75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Other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no documentation on the </a:t>
            </a:r>
            <a:r>
              <a:rPr lang="en-US" dirty="0" smtClean="0"/>
              <a:t>influence of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type of therapeutic </a:t>
            </a:r>
            <a:r>
              <a:rPr lang="en-US" dirty="0"/>
              <a:t>management </a:t>
            </a:r>
            <a:r>
              <a:rPr lang="en-US" dirty="0" smtClean="0"/>
              <a:t>on </a:t>
            </a:r>
            <a:r>
              <a:rPr lang="en-US" dirty="0"/>
              <a:t>the urinary tract prognosis in MS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99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Thus, four main risk factors for the deterioration</a:t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>of the upper and lower urinary tracts: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duration</a:t>
            </a:r>
            <a:r>
              <a:rPr lang="en-US" dirty="0" smtClean="0"/>
              <a:t> of </a:t>
            </a:r>
            <a:r>
              <a:rPr lang="en-US" dirty="0"/>
              <a:t>MS, especially after the 15th year </a:t>
            </a:r>
            <a:endParaRPr lang="en-US" dirty="0" smtClean="0"/>
          </a:p>
          <a:p>
            <a:r>
              <a:rPr lang="en-US" dirty="0" smtClean="0"/>
              <a:t> the presence </a:t>
            </a:r>
            <a:r>
              <a:rPr lang="en-US" dirty="0"/>
              <a:t>of an </a:t>
            </a:r>
            <a:r>
              <a:rPr lang="en-US" dirty="0">
                <a:solidFill>
                  <a:srgbClr val="FF0000"/>
                </a:solidFill>
              </a:rPr>
              <a:t>indwelling </a:t>
            </a:r>
            <a:r>
              <a:rPr lang="en-US" dirty="0" smtClean="0">
                <a:solidFill>
                  <a:srgbClr val="FF0000"/>
                </a:solidFill>
              </a:rPr>
              <a:t>catheter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high </a:t>
            </a:r>
            <a:r>
              <a:rPr lang="en-US" dirty="0" smtClean="0"/>
              <a:t>maximum amplitude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uninhibited contractions </a:t>
            </a:r>
            <a:r>
              <a:rPr lang="en-US" dirty="0"/>
              <a:t>of</a:t>
            </a:r>
          </a:p>
          <a:p>
            <a:r>
              <a:rPr lang="en-US" dirty="0"/>
              <a:t>the detrusor 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permanent </a:t>
            </a:r>
            <a:r>
              <a:rPr lang="en-US" dirty="0" smtClean="0"/>
              <a:t>high detrusor pressures during filling </a:t>
            </a:r>
            <a:r>
              <a:rPr lang="en-US" dirty="0"/>
              <a:t>(threshold /40 cm H2O </a:t>
            </a:r>
          </a:p>
        </p:txBody>
      </p:sp>
    </p:spTree>
    <p:extLst>
      <p:ext uri="{BB962C8B-B14F-4D97-AF65-F5344CB8AC3E}">
        <p14:creationId xmlns:p14="http://schemas.microsoft.com/office/powerpoint/2010/main" val="1363949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Practical guide to diagnosis </a:t>
            </a:r>
            <a:r>
              <a:rPr lang="en-US" sz="3200" dirty="0" smtClean="0">
                <a:solidFill>
                  <a:srgbClr val="FF0000"/>
                </a:solidFill>
              </a:rPr>
              <a:t>and follow-up </a:t>
            </a:r>
            <a:r>
              <a:rPr lang="en-US" sz="3200" dirty="0">
                <a:solidFill>
                  <a:srgbClr val="FF0000"/>
                </a:solidFill>
              </a:rPr>
              <a:t>of neurogenic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bladder in MS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7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Natural History of MS Pre-treatment 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2596"/>
            <a:ext cx="10515600" cy="41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Urinary asymptomatic patient (a patient who does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not spontaneously report any urinary disorders)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 the absence of urinary symptoms, the MS </a:t>
            </a:r>
            <a:r>
              <a:rPr lang="en-US" dirty="0" smtClean="0"/>
              <a:t>follow up is </a:t>
            </a:r>
            <a:r>
              <a:rPr lang="en-US" dirty="0"/>
              <a:t>usually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performed </a:t>
            </a:r>
            <a:r>
              <a:rPr lang="en-US" dirty="0">
                <a:solidFill>
                  <a:srgbClr val="FF0000"/>
                </a:solidFill>
              </a:rPr>
              <a:t>by a neurologist </a:t>
            </a:r>
            <a:r>
              <a:rPr lang="en-US" dirty="0"/>
              <a:t>and </a:t>
            </a:r>
            <a:r>
              <a:rPr lang="en-US" dirty="0" smtClean="0"/>
              <a:t>a treating </a:t>
            </a:r>
            <a:r>
              <a:rPr lang="en-US" dirty="0"/>
              <a:t>physician; </a:t>
            </a:r>
            <a:r>
              <a:rPr lang="en-US" dirty="0">
                <a:solidFill>
                  <a:srgbClr val="FF0000"/>
                </a:solidFill>
              </a:rPr>
              <a:t>patients are not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referred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neurourologic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unit</a:t>
            </a:r>
            <a:r>
              <a:rPr lang="en-US" dirty="0"/>
              <a:t>. In these patients, a </a:t>
            </a:r>
            <a:r>
              <a:rPr lang="en-US" dirty="0" smtClean="0"/>
              <a:t>minimal </a:t>
            </a:r>
          </a:p>
          <a:p>
            <a:pPr marL="0" indent="0" algn="just">
              <a:buNone/>
            </a:pPr>
            <a:r>
              <a:rPr lang="en-US" dirty="0" smtClean="0"/>
              <a:t>evaluation </a:t>
            </a:r>
            <a:r>
              <a:rPr lang="en-US" dirty="0"/>
              <a:t>is </a:t>
            </a:r>
            <a:r>
              <a:rPr lang="en-US" dirty="0" smtClean="0"/>
              <a:t>advocated.</a:t>
            </a:r>
          </a:p>
        </p:txBody>
      </p:sp>
    </p:spTree>
    <p:extLst>
      <p:ext uri="{BB962C8B-B14F-4D97-AF65-F5344CB8AC3E}">
        <p14:creationId xmlns:p14="http://schemas.microsoft.com/office/powerpoint/2010/main" val="3148660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This evaluation is based on </a:t>
            </a:r>
            <a:r>
              <a:rPr lang="en-US" sz="3600" b="1" dirty="0" smtClean="0">
                <a:solidFill>
                  <a:srgbClr val="FF0000"/>
                </a:solidFill>
              </a:rPr>
              <a:t>two simple </a:t>
            </a:r>
            <a:r>
              <a:rPr lang="en-US" sz="3600" b="1" dirty="0">
                <a:solidFill>
                  <a:srgbClr val="FF0000"/>
                </a:solidFill>
              </a:rPr>
              <a:t>parameters: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A specific questionnaire about </a:t>
            </a:r>
            <a:r>
              <a:rPr lang="en-US" dirty="0" smtClean="0"/>
              <a:t>:</a:t>
            </a:r>
          </a:p>
          <a:p>
            <a:r>
              <a:rPr lang="en-US" dirty="0" smtClean="0"/>
              <a:t>voiding </a:t>
            </a:r>
            <a:r>
              <a:rPr lang="en-US" dirty="0"/>
              <a:t>(</a:t>
            </a:r>
            <a:r>
              <a:rPr lang="en-US" dirty="0" smtClean="0"/>
              <a:t>frequency, number </a:t>
            </a:r>
            <a:r>
              <a:rPr lang="en-US" dirty="0"/>
              <a:t>and easiness of voiding, appraising</a:t>
            </a:r>
          </a:p>
          <a:p>
            <a:pPr marL="0" indent="0">
              <a:buNone/>
            </a:pPr>
            <a:r>
              <a:rPr lang="en-US" dirty="0"/>
              <a:t>voiding volume, sensation of </a:t>
            </a:r>
            <a:r>
              <a:rPr lang="en-US" dirty="0" smtClean="0"/>
              <a:t>complete emptying </a:t>
            </a:r>
            <a:r>
              <a:rPr lang="en-US" dirty="0"/>
              <a:t>or not</a:t>
            </a:r>
            <a:r>
              <a:rPr lang="en-US" dirty="0" smtClean="0"/>
              <a:t>),</a:t>
            </a:r>
          </a:p>
          <a:p>
            <a:r>
              <a:rPr lang="en-US" dirty="0" smtClean="0"/>
              <a:t> </a:t>
            </a:r>
            <a:r>
              <a:rPr lang="en-US" dirty="0"/>
              <a:t>continence (number </a:t>
            </a:r>
            <a:r>
              <a:rPr lang="en-US" dirty="0" smtClean="0"/>
              <a:t>and appraising </a:t>
            </a:r>
            <a:r>
              <a:rPr lang="en-US" dirty="0"/>
              <a:t>volume of leakage, use of pads),</a:t>
            </a:r>
          </a:p>
          <a:p>
            <a:r>
              <a:rPr lang="en-US" dirty="0"/>
              <a:t>symptoms of urinary tract infection and </a:t>
            </a:r>
            <a:r>
              <a:rPr lang="en-US" dirty="0" smtClean="0"/>
              <a:t>anorectal symptoms.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A measure of </a:t>
            </a:r>
            <a:r>
              <a:rPr lang="en-US" dirty="0" err="1"/>
              <a:t>postvoid</a:t>
            </a:r>
            <a:r>
              <a:rPr lang="en-US" dirty="0"/>
              <a:t> residual urine by </a:t>
            </a:r>
            <a:r>
              <a:rPr lang="en-US" dirty="0" smtClean="0"/>
              <a:t>suprapubic ultrasonography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703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Symptomatic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</a:t>
            </a:r>
            <a:r>
              <a:rPr lang="en-US" dirty="0" err="1"/>
              <a:t>micturitional</a:t>
            </a:r>
            <a:r>
              <a:rPr lang="en-US" dirty="0"/>
              <a:t> symptoms are discovered or</a:t>
            </a:r>
          </a:p>
          <a:p>
            <a:pPr marL="0" indent="0">
              <a:buNone/>
            </a:pPr>
            <a:r>
              <a:rPr lang="en-US" dirty="0"/>
              <a:t>spontaneously reported during the minimal evaluation,</a:t>
            </a:r>
          </a:p>
          <a:p>
            <a:pPr marL="0" indent="0">
              <a:buNone/>
            </a:pPr>
            <a:r>
              <a:rPr lang="en-US" dirty="0"/>
              <a:t>the patient should be referred to an experienced</a:t>
            </a:r>
          </a:p>
          <a:p>
            <a:pPr marL="0" indent="0">
              <a:buNone/>
            </a:pPr>
            <a:r>
              <a:rPr lang="en-US" dirty="0" err="1"/>
              <a:t>neurourology</a:t>
            </a:r>
            <a:r>
              <a:rPr lang="en-US" dirty="0"/>
              <a:t> </a:t>
            </a:r>
            <a:r>
              <a:rPr lang="en-US" dirty="0" err="1" smtClean="0"/>
              <a:t>practician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45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baseline </a:t>
            </a:r>
            <a:r>
              <a:rPr lang="en-US" dirty="0">
                <a:solidFill>
                  <a:srgbClr val="FF0000"/>
                </a:solidFill>
              </a:rPr>
              <a:t>evaluation based on six mean parameters</a:t>
            </a:r>
            <a:r>
              <a:rPr lang="en-US" dirty="0"/>
              <a:t>:</a:t>
            </a:r>
          </a:p>
          <a:p>
            <a:r>
              <a:rPr lang="en-US" dirty="0"/>
              <a:t>1) a three-day voiding chart,</a:t>
            </a:r>
          </a:p>
          <a:p>
            <a:r>
              <a:rPr lang="en-US" dirty="0"/>
              <a:t>2) an ultrasound scan of the urinary tract,</a:t>
            </a:r>
          </a:p>
          <a:p>
            <a:r>
              <a:rPr lang="en-US" dirty="0"/>
              <a:t>3) a urine bacteriology,</a:t>
            </a:r>
          </a:p>
          <a:p>
            <a:r>
              <a:rPr lang="en-US" dirty="0"/>
              <a:t>4) a urodynamic study,</a:t>
            </a:r>
          </a:p>
          <a:p>
            <a:r>
              <a:rPr lang="en-US" dirty="0"/>
              <a:t>5) a urinary creatinine clearance</a:t>
            </a:r>
          </a:p>
          <a:p>
            <a:r>
              <a:rPr lang="en-US" dirty="0"/>
              <a:t>6) an evaluation of the impact of urinary </a:t>
            </a:r>
            <a:r>
              <a:rPr lang="en-US" dirty="0" smtClean="0"/>
              <a:t>symptoms on </a:t>
            </a:r>
            <a:r>
              <a:rPr lang="en-US" dirty="0"/>
              <a:t>a quality-of-life </a:t>
            </a:r>
            <a:r>
              <a:rPr lang="en-US" dirty="0" smtClean="0"/>
              <a:t>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32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Treatment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700"/>
            <a:ext cx="10515600" cy="5932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27290" y="837127"/>
            <a:ext cx="193183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Postvoid</a:t>
            </a:r>
            <a:r>
              <a:rPr lang="en-US" dirty="0" smtClean="0"/>
              <a:t> residual &gt;100ml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24727" y="837127"/>
            <a:ext cx="185563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Postvoid</a:t>
            </a:r>
            <a:r>
              <a:rPr lang="en-US" dirty="0" smtClean="0"/>
              <a:t> residual &lt; 100 ml</a:t>
            </a:r>
            <a:endParaRPr lang="en-US" dirty="0"/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6824726" y="2343954"/>
            <a:ext cx="1855635" cy="9530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Antimuscarinic</a:t>
            </a:r>
            <a:r>
              <a:rPr lang="en-US" dirty="0" smtClean="0"/>
              <a:t> agents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2627290" y="2395469"/>
            <a:ext cx="1973687" cy="90152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Intermittent catheterization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6824725" y="3850781"/>
            <a:ext cx="1855636" cy="978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Intradetrusor</a:t>
            </a:r>
            <a:r>
              <a:rPr lang="en-US" dirty="0" smtClean="0"/>
              <a:t> botulinum toxin A injection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2627291" y="3940931"/>
            <a:ext cx="1973686" cy="10818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Emergenic</a:t>
            </a:r>
            <a:r>
              <a:rPr lang="en-US" dirty="0" smtClean="0"/>
              <a:t> treatments</a:t>
            </a:r>
          </a:p>
          <a:p>
            <a:pPr algn="ctr"/>
            <a:r>
              <a:rPr lang="en-US" dirty="0" smtClean="0"/>
              <a:t>-</a:t>
            </a:r>
            <a:r>
              <a:rPr lang="en-US" dirty="0" err="1" smtClean="0"/>
              <a:t>Mirabegron</a:t>
            </a:r>
            <a:endParaRPr lang="en-US" dirty="0" smtClean="0"/>
          </a:p>
          <a:p>
            <a:pPr algn="ctr"/>
            <a:r>
              <a:rPr lang="en-US" dirty="0" smtClean="0"/>
              <a:t>-</a:t>
            </a:r>
            <a:r>
              <a:rPr lang="en-US" dirty="0" err="1" smtClean="0"/>
              <a:t>neuromodulation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4739425" y="5231205"/>
            <a:ext cx="2085300" cy="10874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Surgery</a:t>
            </a:r>
          </a:p>
          <a:p>
            <a:pPr algn="ctr"/>
            <a:r>
              <a:rPr lang="en-US" dirty="0" smtClean="0"/>
              <a:t>Or indwelling catheterization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510227" y="1751527"/>
            <a:ext cx="484632" cy="553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492756" y="3335625"/>
            <a:ext cx="484632" cy="515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299281" y="1751527"/>
            <a:ext cx="484632" cy="592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03666" y="2603913"/>
            <a:ext cx="18675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803666" y="3606084"/>
            <a:ext cx="2689090" cy="8500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3155169" y="4508797"/>
            <a:ext cx="1587321" cy="1043189"/>
          </a:xfrm>
          <a:prstGeom prst="bentConnector3">
            <a:avLst>
              <a:gd name="adj1" fmla="val 491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6917947" y="4846448"/>
            <a:ext cx="1076913" cy="705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rgbClr val="FF0000"/>
                </a:solidFill>
              </a:rPr>
              <a:t>Intravesical</a:t>
            </a:r>
            <a:r>
              <a:rPr lang="en-US" sz="4000" b="1" dirty="0">
                <a:solidFill>
                  <a:srgbClr val="FF0000"/>
                </a:solidFill>
              </a:rPr>
              <a:t> Botulinum Toxin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Patients with neurogenic detrusor </a:t>
            </a:r>
            <a:r>
              <a:rPr lang="en-US" dirty="0" err="1"/>
              <a:t>overactivity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who do not respond to first-line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treatment with anticholinergic medications </a:t>
            </a:r>
            <a:r>
              <a:rPr lang="en-US" dirty="0"/>
              <a:t>can be considered for a variety of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second-line options, including </a:t>
            </a:r>
            <a:r>
              <a:rPr lang="en-US" dirty="0" err="1">
                <a:solidFill>
                  <a:schemeClr val="accent1"/>
                </a:solidFill>
              </a:rPr>
              <a:t>intravesical</a:t>
            </a:r>
            <a:r>
              <a:rPr lang="en-US" dirty="0">
                <a:solidFill>
                  <a:schemeClr val="accent1"/>
                </a:solidFill>
              </a:rPr>
              <a:t> botulinum toxin injection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generally </a:t>
            </a:r>
            <a:r>
              <a:rPr lang="en-US" dirty="0">
                <a:solidFill>
                  <a:srgbClr val="FF0000"/>
                </a:solidFill>
              </a:rPr>
              <a:t>well </a:t>
            </a:r>
            <a:r>
              <a:rPr lang="en-US" dirty="0" smtClean="0">
                <a:solidFill>
                  <a:srgbClr val="FF0000"/>
                </a:solidFill>
              </a:rPr>
              <a:t>tolerated </a:t>
            </a:r>
            <a:r>
              <a:rPr lang="en-US" dirty="0" smtClean="0"/>
              <a:t>and reduces urinary incontinence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main side effect </a:t>
            </a:r>
            <a:r>
              <a:rPr lang="en-US" dirty="0" smtClean="0"/>
              <a:t>: urinary retention, in 50</a:t>
            </a:r>
            <a:r>
              <a:rPr lang="en-US" dirty="0"/>
              <a:t>% of patients.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Despite </a:t>
            </a:r>
            <a:r>
              <a:rPr lang="en-US" dirty="0"/>
              <a:t>the efficacy of treatment </a:t>
            </a:r>
            <a:r>
              <a:rPr lang="en-US" dirty="0" smtClean="0"/>
              <a:t>and persistence </a:t>
            </a:r>
            <a:r>
              <a:rPr lang="en-US" dirty="0"/>
              <a:t>of effect with repeated doses, patients with MS tend not to </a:t>
            </a:r>
            <a:r>
              <a:rPr lang="en-US" dirty="0" smtClean="0"/>
              <a:t>continue with </a:t>
            </a:r>
            <a:r>
              <a:rPr lang="en-US" dirty="0"/>
              <a:t>long-term therapy, possibly because of progression of the </a:t>
            </a:r>
            <a:r>
              <a:rPr lang="en-US" dirty="0" smtClean="0"/>
              <a:t>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73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Catheterization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Patients </a:t>
            </a:r>
            <a:r>
              <a:rPr lang="en-US" dirty="0"/>
              <a:t>with a </a:t>
            </a:r>
            <a:r>
              <a:rPr lang="en-US" dirty="0" err="1"/>
              <a:t>postvoid</a:t>
            </a:r>
            <a:r>
              <a:rPr lang="en-US" dirty="0"/>
              <a:t> residual volume of </a:t>
            </a:r>
            <a:r>
              <a:rPr lang="en-US" dirty="0">
                <a:solidFill>
                  <a:srgbClr val="FF0000"/>
                </a:solidFill>
              </a:rPr>
              <a:t>more than 100 mL </a:t>
            </a:r>
            <a:r>
              <a:rPr lang="en-US" dirty="0"/>
              <a:t>should </a:t>
            </a:r>
            <a:r>
              <a:rPr lang="en-US" dirty="0" smtClean="0"/>
              <a:t>be offered </a:t>
            </a:r>
            <a:r>
              <a:rPr lang="en-US" dirty="0"/>
              <a:t>intermittent self-catheterization.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Indwelling </a:t>
            </a:r>
            <a:r>
              <a:rPr lang="en-US" dirty="0">
                <a:solidFill>
                  <a:srgbClr val="FF0000"/>
                </a:solidFill>
              </a:rPr>
              <a:t>catheters </a:t>
            </a:r>
            <a:r>
              <a:rPr lang="en-US" dirty="0"/>
              <a:t>are </a:t>
            </a:r>
            <a:r>
              <a:rPr lang="en-US" dirty="0" smtClean="0"/>
              <a:t>associated with </a:t>
            </a:r>
            <a:r>
              <a:rPr lang="en-US" dirty="0"/>
              <a:t>a greater risk of </a:t>
            </a:r>
            <a:r>
              <a:rPr lang="en-US" dirty="0">
                <a:solidFill>
                  <a:schemeClr val="accent1"/>
                </a:solidFill>
              </a:rPr>
              <a:t>urinary tract infections, genital erosions, and </a:t>
            </a:r>
            <a:r>
              <a:rPr lang="en-US" dirty="0" smtClean="0">
                <a:solidFill>
                  <a:schemeClr val="accent1"/>
                </a:solidFill>
              </a:rPr>
              <a:t>bladder stone </a:t>
            </a:r>
            <a:r>
              <a:rPr lang="en-US" dirty="0">
                <a:solidFill>
                  <a:schemeClr val="accent1"/>
                </a:solidFill>
              </a:rPr>
              <a:t>formation</a:t>
            </a:r>
            <a:r>
              <a:rPr lang="en-US" dirty="0"/>
              <a:t> than intermittent catheterization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Indwelling catheters </a:t>
            </a:r>
            <a:r>
              <a:rPr lang="en-US" dirty="0" smtClean="0">
                <a:solidFill>
                  <a:srgbClr val="FF0000"/>
                </a:solidFill>
              </a:rPr>
              <a:t>are typically </a:t>
            </a:r>
            <a:r>
              <a:rPr lang="en-US" dirty="0">
                <a:solidFill>
                  <a:srgbClr val="FF0000"/>
                </a:solidFill>
              </a:rPr>
              <a:t>considered </a:t>
            </a:r>
            <a:r>
              <a:rPr lang="en-US" dirty="0"/>
              <a:t>in patients who are unable to perform intermittent self-catheterization because of</a:t>
            </a:r>
          </a:p>
          <a:p>
            <a:pPr marL="0" indent="0">
              <a:buNone/>
            </a:pPr>
            <a:r>
              <a:rPr lang="en-US" dirty="0"/>
              <a:t>upper limb dysfunction, </a:t>
            </a:r>
            <a:r>
              <a:rPr lang="en-US" dirty="0" smtClean="0"/>
              <a:t>for example</a:t>
            </a:r>
            <a:r>
              <a:rPr lang="en-US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572549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suprapubic</a:t>
            </a:r>
            <a:r>
              <a:rPr lang="en-US" dirty="0" smtClean="0"/>
              <a:t> </a:t>
            </a:r>
            <a:r>
              <a:rPr lang="en-US" dirty="0"/>
              <a:t>route is </a:t>
            </a:r>
            <a:r>
              <a:rPr lang="en-US" dirty="0" smtClean="0"/>
              <a:t>preferable for </a:t>
            </a:r>
            <a:r>
              <a:rPr lang="en-US" dirty="0"/>
              <a:t>ease of care, comfort, and</a:t>
            </a:r>
          </a:p>
          <a:p>
            <a:pPr marL="0" indent="0">
              <a:buNone/>
            </a:pPr>
            <a:r>
              <a:rPr lang="en-US" dirty="0"/>
              <a:t>fewer complications.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Silicone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catheters </a:t>
            </a:r>
            <a:r>
              <a:rPr lang="en-US" dirty="0"/>
              <a:t>are associated with </a:t>
            </a:r>
            <a:r>
              <a:rPr lang="en-US" dirty="0" smtClean="0"/>
              <a:t>less susceptibility </a:t>
            </a:r>
            <a:r>
              <a:rPr lang="en-US" dirty="0"/>
              <a:t>for </a:t>
            </a:r>
            <a:r>
              <a:rPr lang="en-US" dirty="0" smtClean="0"/>
              <a:t>encrustation and </a:t>
            </a:r>
            <a:r>
              <a:rPr lang="en-US" dirty="0"/>
              <a:t>allergy than latex catheters.</a:t>
            </a:r>
          </a:p>
        </p:txBody>
      </p:sp>
    </p:spTree>
    <p:extLst>
      <p:ext uri="{BB962C8B-B14F-4D97-AF65-F5344CB8AC3E}">
        <p14:creationId xmlns:p14="http://schemas.microsoft.com/office/powerpoint/2010/main" val="2197747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Neuromodulation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Percutaneous and transcutaneous </a:t>
            </a:r>
            <a:r>
              <a:rPr lang="en-US" dirty="0" err="1" smtClean="0">
                <a:solidFill>
                  <a:schemeClr val="accent1"/>
                </a:solidFill>
              </a:rPr>
              <a:t>tibial</a:t>
            </a:r>
            <a:r>
              <a:rPr lang="en-US" dirty="0" smtClean="0">
                <a:solidFill>
                  <a:schemeClr val="accent1"/>
                </a:solidFill>
              </a:rPr>
              <a:t> nerve stimulation </a:t>
            </a:r>
            <a:r>
              <a:rPr lang="en-US" dirty="0" smtClean="0"/>
              <a:t>have been</a:t>
            </a:r>
          </a:p>
          <a:p>
            <a:pPr marL="0" indent="0" algn="just">
              <a:buNone/>
            </a:pPr>
            <a:r>
              <a:rPr lang="en-US" dirty="0" smtClean="0"/>
              <a:t> shown to have s</a:t>
            </a:r>
            <a:r>
              <a:rPr lang="en-US" dirty="0" smtClean="0">
                <a:solidFill>
                  <a:schemeClr val="accent1"/>
                </a:solidFill>
              </a:rPr>
              <a:t>hort-term benefits </a:t>
            </a:r>
            <a:r>
              <a:rPr lang="en-US" dirty="0" smtClean="0"/>
              <a:t>on urinary symptoms for patients</a:t>
            </a:r>
          </a:p>
          <a:p>
            <a:pPr marL="0" indent="0" algn="just">
              <a:buNone/>
            </a:pPr>
            <a:r>
              <a:rPr lang="en-US" dirty="0" smtClean="0"/>
              <a:t> with an </a:t>
            </a:r>
            <a:r>
              <a:rPr lang="en-US" dirty="0" smtClean="0">
                <a:solidFill>
                  <a:schemeClr val="accent1"/>
                </a:solidFill>
              </a:rPr>
              <a:t>overactive bladder </a:t>
            </a:r>
            <a:r>
              <a:rPr lang="en-US" dirty="0" smtClean="0"/>
              <a:t>secondary to MS and may also have a</a:t>
            </a:r>
          </a:p>
          <a:p>
            <a:pPr marL="0" indent="0" algn="just">
              <a:buNone/>
            </a:pPr>
            <a:r>
              <a:rPr lang="en-US" dirty="0" smtClean="0"/>
              <a:t> positive effect on fecal incontinence.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0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natural course with 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0178"/>
            <a:ext cx="10515600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Several treatment </a:t>
            </a:r>
            <a:r>
              <a:rPr lang="en-US" dirty="0"/>
              <a:t>paradigms have </a:t>
            </a:r>
            <a:r>
              <a:rPr lang="en-US" dirty="0" smtClean="0"/>
              <a:t>been studied</a:t>
            </a:r>
            <a:r>
              <a:rPr lang="en-US" dirty="0"/>
              <a:t>, with a </a:t>
            </a:r>
            <a:r>
              <a:rPr lang="en-US" dirty="0" smtClean="0"/>
              <a:t>typical</a:t>
            </a:r>
          </a:p>
          <a:p>
            <a:pPr marL="0" indent="0" algn="just">
              <a:buNone/>
            </a:pPr>
            <a:r>
              <a:rPr lang="en-US" dirty="0" smtClean="0"/>
              <a:t> paradigm for </a:t>
            </a:r>
            <a:r>
              <a:rPr lang="en-US" dirty="0"/>
              <a:t>percutaneous </a:t>
            </a:r>
            <a:r>
              <a:rPr lang="en-US" dirty="0" err="1">
                <a:solidFill>
                  <a:srgbClr val="FF0000"/>
                </a:solidFill>
              </a:rPr>
              <a:t>tibial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nerve stimulation </a:t>
            </a:r>
            <a:r>
              <a:rPr lang="en-US" dirty="0"/>
              <a:t>consisting </a:t>
            </a:r>
            <a:r>
              <a:rPr lang="en-US" dirty="0" smtClean="0"/>
              <a:t>of</a:t>
            </a:r>
          </a:p>
          <a:p>
            <a:pPr marL="0" indent="0" algn="just">
              <a:buNone/>
            </a:pPr>
            <a:r>
              <a:rPr lang="en-US" dirty="0" smtClean="0"/>
              <a:t> stimulating </a:t>
            </a:r>
            <a:r>
              <a:rPr lang="en-US" dirty="0"/>
              <a:t>the nerve through </a:t>
            </a:r>
            <a:r>
              <a:rPr lang="en-US" dirty="0" smtClean="0"/>
              <a:t>a fine </a:t>
            </a:r>
            <a:r>
              <a:rPr lang="en-US" dirty="0"/>
              <a:t>gauge needle using a fixed</a:t>
            </a:r>
          </a:p>
          <a:p>
            <a:pPr marL="0" indent="0" algn="just">
              <a:buNone/>
            </a:pPr>
            <a:r>
              <a:rPr lang="en-US" dirty="0"/>
              <a:t>frequency electrical signal </a:t>
            </a:r>
            <a:r>
              <a:rPr lang="en-US" dirty="0" smtClean="0">
                <a:solidFill>
                  <a:srgbClr val="FF0000"/>
                </a:solidFill>
              </a:rPr>
              <a:t>once weekly </a:t>
            </a:r>
            <a:r>
              <a:rPr lang="en-US" dirty="0">
                <a:solidFill>
                  <a:srgbClr val="FF0000"/>
                </a:solidFill>
              </a:rPr>
              <a:t>for 30 minutes over an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8- to 12-week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79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Surgical Options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Surgical interventions can be considered in patients for whom </a:t>
            </a:r>
            <a:r>
              <a:rPr lang="en-US" dirty="0" smtClean="0">
                <a:solidFill>
                  <a:srgbClr val="FF0000"/>
                </a:solidFill>
              </a:rPr>
              <a:t>conservative treatments </a:t>
            </a:r>
            <a:r>
              <a:rPr lang="en-US" dirty="0">
                <a:solidFill>
                  <a:srgbClr val="FF0000"/>
                </a:solidFill>
              </a:rPr>
              <a:t>have </a:t>
            </a:r>
            <a:r>
              <a:rPr lang="en-US" dirty="0" smtClean="0">
                <a:solidFill>
                  <a:srgbClr val="FF0000"/>
                </a:solidFill>
              </a:rPr>
              <a:t>failed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Procedures </a:t>
            </a:r>
            <a:r>
              <a:rPr lang="en-US" b="1" dirty="0"/>
              <a:t>such </a:t>
            </a:r>
            <a:r>
              <a:rPr lang="en-US" b="1" dirty="0" smtClean="0"/>
              <a:t>as:</a:t>
            </a:r>
          </a:p>
          <a:p>
            <a:r>
              <a:rPr lang="en-US" dirty="0" smtClean="0"/>
              <a:t> continent/incontinent </a:t>
            </a:r>
            <a:r>
              <a:rPr lang="en-US" dirty="0"/>
              <a:t>urinary diversion for debilitating urgency and </a:t>
            </a:r>
            <a:r>
              <a:rPr lang="en-US" dirty="0" smtClean="0"/>
              <a:t>frequency </a:t>
            </a:r>
            <a:endParaRPr lang="en-US" dirty="0"/>
          </a:p>
          <a:p>
            <a:r>
              <a:rPr lang="en-US" dirty="0" smtClean="0"/>
              <a:t>external </a:t>
            </a:r>
            <a:r>
              <a:rPr lang="en-US" dirty="0"/>
              <a:t>sphincter/bladder neck incision for urinary retention </a:t>
            </a:r>
          </a:p>
        </p:txBody>
      </p:sp>
    </p:spTree>
    <p:extLst>
      <p:ext uri="{BB962C8B-B14F-4D97-AF65-F5344CB8AC3E}">
        <p14:creationId xmlns:p14="http://schemas.microsoft.com/office/powerpoint/2010/main" val="9161446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Results: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predominant clinical presentation:  </a:t>
            </a:r>
            <a:r>
              <a:rPr lang="en-US" dirty="0">
                <a:solidFill>
                  <a:srgbClr val="FF0000"/>
                </a:solidFill>
              </a:rPr>
              <a:t>overactive bladder </a:t>
            </a:r>
            <a:r>
              <a:rPr lang="en-US" dirty="0" smtClean="0">
                <a:solidFill>
                  <a:srgbClr val="FF0000"/>
                </a:solidFill>
              </a:rPr>
              <a:t>syndrome</a:t>
            </a:r>
          </a:p>
          <a:p>
            <a:r>
              <a:rPr lang="en-US" dirty="0"/>
              <a:t>The most frequent </a:t>
            </a:r>
            <a:r>
              <a:rPr lang="en-US" dirty="0" err="1"/>
              <a:t>cystomanometric</a:t>
            </a:r>
            <a:r>
              <a:rPr lang="en-US" dirty="0"/>
              <a:t> picture is </a:t>
            </a:r>
            <a:r>
              <a:rPr lang="en-US" dirty="0">
                <a:solidFill>
                  <a:srgbClr val="FF0000"/>
                </a:solidFill>
              </a:rPr>
              <a:t>detrusor </a:t>
            </a:r>
            <a:r>
              <a:rPr lang="en-US" dirty="0" err="1">
                <a:solidFill>
                  <a:srgbClr val="FF0000"/>
                </a:solidFill>
              </a:rPr>
              <a:t>overactivity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(65%) </a:t>
            </a:r>
          </a:p>
          <a:p>
            <a:r>
              <a:rPr lang="en-US" dirty="0" err="1" smtClean="0"/>
              <a:t>Cystometrogram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may change over time </a:t>
            </a:r>
            <a:r>
              <a:rPr lang="en-US" dirty="0"/>
              <a:t>independently of any </a:t>
            </a:r>
          </a:p>
          <a:p>
            <a:pPr marL="0" indent="0">
              <a:buNone/>
            </a:pPr>
            <a:r>
              <a:rPr lang="en-US" dirty="0" err="1"/>
              <a:t>micturitional</a:t>
            </a:r>
            <a:r>
              <a:rPr lang="en-US" dirty="0"/>
              <a:t> and neurological clinical </a:t>
            </a:r>
            <a:r>
              <a:rPr lang="en-US" dirty="0" smtClean="0"/>
              <a:t>stability</a:t>
            </a:r>
          </a:p>
          <a:p>
            <a:r>
              <a:rPr lang="en-US" dirty="0"/>
              <a:t>existence of a correlation between certain </a:t>
            </a:r>
            <a:r>
              <a:rPr lang="en-US" dirty="0" err="1"/>
              <a:t>lesional</a:t>
            </a:r>
            <a:r>
              <a:rPr lang="en-US" dirty="0"/>
              <a:t> sites and the </a:t>
            </a:r>
            <a:r>
              <a:rPr lang="en-US" dirty="0" err="1"/>
              <a:t>cystomanometric</a:t>
            </a:r>
            <a:r>
              <a:rPr lang="en-US" dirty="0"/>
              <a:t> data 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controversial</a:t>
            </a:r>
          </a:p>
          <a:p>
            <a:r>
              <a:rPr lang="en-US" dirty="0" smtClean="0"/>
              <a:t>There are four </a:t>
            </a:r>
            <a:r>
              <a:rPr lang="en-US" dirty="0"/>
              <a:t>main risk factors for the </a:t>
            </a:r>
            <a:r>
              <a:rPr lang="en-US" dirty="0" smtClean="0"/>
              <a:t>deterioration of </a:t>
            </a:r>
            <a:r>
              <a:rPr lang="en-US" dirty="0"/>
              <a:t>the upper and lower urinary </a:t>
            </a:r>
            <a:r>
              <a:rPr lang="en-US" dirty="0" smtClean="0"/>
              <a:t>tracts( </a:t>
            </a:r>
            <a:r>
              <a:rPr lang="en-US" dirty="0" smtClean="0">
                <a:solidFill>
                  <a:schemeClr val="accent1"/>
                </a:solidFill>
              </a:rPr>
              <a:t>duration</a:t>
            </a:r>
            <a:r>
              <a:rPr lang="en-US" dirty="0" smtClean="0"/>
              <a:t>, </a:t>
            </a:r>
            <a:r>
              <a:rPr lang="en-US" dirty="0">
                <a:solidFill>
                  <a:schemeClr val="accent1"/>
                </a:solidFill>
              </a:rPr>
              <a:t>indwelling </a:t>
            </a:r>
            <a:r>
              <a:rPr lang="en-US" dirty="0" smtClean="0">
                <a:solidFill>
                  <a:schemeClr val="accent1"/>
                </a:solidFill>
              </a:rPr>
              <a:t>catheter, </a:t>
            </a:r>
            <a:r>
              <a:rPr lang="en-US" dirty="0">
                <a:solidFill>
                  <a:schemeClr val="accent1"/>
                </a:solidFill>
              </a:rPr>
              <a:t>amplitude of the uninhibited contractions 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detrusor </a:t>
            </a:r>
            <a:r>
              <a:rPr lang="en-US">
                <a:solidFill>
                  <a:schemeClr val="accent1"/>
                </a:solidFill>
              </a:rPr>
              <a:t>pressures </a:t>
            </a:r>
            <a:r>
              <a:rPr lang="en-US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09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</a:t>
            </a:r>
            <a:r>
              <a:rPr lang="en-US" sz="3200" b="1" dirty="0" smtClean="0"/>
              <a:t>hank you for your attention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2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MS Criteria over the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28" y="1825625"/>
            <a:ext cx="100775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267" y="991672"/>
            <a:ext cx="10759719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a-IR" sz="3200" b="1">
                <a:latin typeface="Times New Roman" panose="02020603050405020304" pitchFamily="18" charset="0"/>
              </a:rPr>
              <a:t>T2 weighted images abnormalities in MS</a:t>
            </a:r>
            <a:endParaRPr lang="de-CH" altLang="fa-IR" sz="3200" b="1">
              <a:latin typeface="Times New Roman" panose="02020603050405020304" pitchFamily="18" charset="0"/>
            </a:endParaRPr>
          </a:p>
        </p:txBody>
      </p:sp>
      <p:pic>
        <p:nvPicPr>
          <p:cNvPr id="130053" name="Picture 5" descr="GeneMSA-20478-2654-bs-slice26 PIC 5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6"/>
            <a:ext cx="8459788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6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2625</Words>
  <Application>Microsoft Office PowerPoint</Application>
  <PresentationFormat>Widescreen</PresentationFormat>
  <Paragraphs>284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News Gothic MT</vt:lpstr>
      <vt:lpstr>Times New Roman</vt:lpstr>
      <vt:lpstr>Office Theme</vt:lpstr>
      <vt:lpstr>Clarity</vt:lpstr>
      <vt:lpstr>PowerPoint Presentation</vt:lpstr>
      <vt:lpstr> Multiple Sclerosis</vt:lpstr>
      <vt:lpstr>PowerPoint Presentation</vt:lpstr>
      <vt:lpstr>PowerPoint Presentation</vt:lpstr>
      <vt:lpstr> Natural History of MS Pre-treatment Era</vt:lpstr>
      <vt:lpstr>MS natural course with treatment</vt:lpstr>
      <vt:lpstr>MS Criteria over the years</vt:lpstr>
      <vt:lpstr>PowerPoint Presentation</vt:lpstr>
      <vt:lpstr>T2 weighted images abnormalities in MS</vt:lpstr>
      <vt:lpstr> Prodromal MS</vt:lpstr>
      <vt:lpstr>Signs and symptoms</vt:lpstr>
      <vt:lpstr>Neurogenic bladder dysfunction</vt:lpstr>
      <vt:lpstr>PowerPoint Presentation</vt:lpstr>
      <vt:lpstr>Urinary tract dysfunction in MS</vt:lpstr>
      <vt:lpstr>Detrusor and sphincter disorders in multiple sclerosis</vt:lpstr>
      <vt:lpstr>Clinical presentation and influencing factors</vt:lpstr>
      <vt:lpstr>PowerPoint Presentation</vt:lpstr>
      <vt:lpstr>PowerPoint Presentation</vt:lpstr>
      <vt:lpstr>PowerPoint Presentation</vt:lpstr>
      <vt:lpstr>PowerPoint Presentation</vt:lpstr>
      <vt:lpstr>Urodynamic presentation and influencing factors</vt:lpstr>
      <vt:lpstr>The most frequent cystomanometric picture </vt:lpstr>
      <vt:lpstr>Urodynamic presentation</vt:lpstr>
      <vt:lpstr>PowerPoint Presentation</vt:lpstr>
      <vt:lpstr>Urodynamic presentation and influencing factors</vt:lpstr>
      <vt:lpstr>Urodynamic presentation and influencing factors</vt:lpstr>
      <vt:lpstr>PowerPoint Presentation</vt:lpstr>
      <vt:lpstr>PowerPoint Presentation</vt:lpstr>
      <vt:lpstr>PowerPoint Presentation</vt:lpstr>
      <vt:lpstr>Urinary tract complications from neurogenic bladder in MS</vt:lpstr>
      <vt:lpstr>Complications of lower urinary tract</vt:lpstr>
      <vt:lpstr>PowerPoint Presentation</vt:lpstr>
      <vt:lpstr>Bladder cancer</vt:lpstr>
      <vt:lpstr>PowerPoint Presentation</vt:lpstr>
      <vt:lpstr>PowerPoint Presentation</vt:lpstr>
      <vt:lpstr>PowerPoint Presentation</vt:lpstr>
      <vt:lpstr>Complications of the upper urinary tract</vt:lpstr>
      <vt:lpstr>PowerPoint Presentation</vt:lpstr>
      <vt:lpstr>Mortality due to urinary tract disorders</vt:lpstr>
      <vt:lpstr>PowerPoint Presentation</vt:lpstr>
      <vt:lpstr>MS duration </vt:lpstr>
      <vt:lpstr>Risk factors of upper urinary tract complications in MS </vt:lpstr>
      <vt:lpstr>Risk factors of upper urinary tract complications in MS</vt:lpstr>
      <vt:lpstr>Risk factors of upper urinary tract complications in MS</vt:lpstr>
      <vt:lpstr>Risk factors of upper urinary tract complications in MS</vt:lpstr>
      <vt:lpstr>Risk factors of upper urinary tract complications in MS</vt:lpstr>
      <vt:lpstr>Other risk factors</vt:lpstr>
      <vt:lpstr>Thus, four main risk factors for the deterioration of the upper and lower urinary tracts: </vt:lpstr>
      <vt:lpstr>PowerPoint Presentation</vt:lpstr>
      <vt:lpstr>Urinary asymptomatic patient (a patient who does not spontaneously report any urinary disorders)</vt:lpstr>
      <vt:lpstr>This evaluation is based on two simple parameters: </vt:lpstr>
      <vt:lpstr>Symptomatic patient</vt:lpstr>
      <vt:lpstr>PowerPoint Presentation</vt:lpstr>
      <vt:lpstr>PowerPoint Presentation</vt:lpstr>
      <vt:lpstr>PowerPoint Presentation</vt:lpstr>
      <vt:lpstr>Intravesical Botulinum Toxin </vt:lpstr>
      <vt:lpstr>Catheterization </vt:lpstr>
      <vt:lpstr>PowerPoint Presentation</vt:lpstr>
      <vt:lpstr>Neuromodulation</vt:lpstr>
      <vt:lpstr>PowerPoint Presentation</vt:lpstr>
      <vt:lpstr>Surgical Options </vt:lpstr>
      <vt:lpstr>Results: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mahnaz</dc:creator>
  <cp:lastModifiedBy>mahnaz</cp:lastModifiedBy>
  <cp:revision>159</cp:revision>
  <dcterms:created xsi:type="dcterms:W3CDTF">2021-05-08T14:07:36Z</dcterms:created>
  <dcterms:modified xsi:type="dcterms:W3CDTF">2021-05-17T17:44:05Z</dcterms:modified>
</cp:coreProperties>
</file>